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73"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985" autoAdjust="0"/>
    <p:restoredTop sz="94660"/>
  </p:normalViewPr>
  <p:slideViewPr>
    <p:cSldViewPr snapToGrid="0">
      <p:cViewPr varScale="1">
        <p:scale>
          <a:sx n="68" d="100"/>
          <a:sy n="68" d="100"/>
        </p:scale>
        <p:origin x="654"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s-ES"/>
              <a:t>Haga clic para modificar el estilo de título del patrón</a:t>
            </a:r>
            <a:endParaRPr lang="en-US" dirty="0"/>
          </a:p>
        </p:txBody>
      </p:sp>
      <p:sp>
        <p:nvSpPr>
          <p:cNvPr id="3" name="Subtitle 2"/>
          <p:cNvSpPr>
            <a:spLocks noGrp="1"/>
          </p:cNvSpPr>
          <p:nvPr>
            <p:ph type="subTitle" idx="1" hasCustomPrompt="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a:t>Haga clic para modificar el estilo de subtítulo del patrón</a:t>
            </a:r>
            <a:endParaRPr lang="en-US" dirty="0"/>
          </a:p>
        </p:txBody>
      </p:sp>
      <p:sp>
        <p:nvSpPr>
          <p:cNvPr id="4" name="Date Placeholder 3"/>
          <p:cNvSpPr>
            <a:spLocks noGrp="1"/>
          </p:cNvSpPr>
          <p:nvPr>
            <p:ph type="dt" sz="half" idx="10"/>
          </p:nvPr>
        </p:nvSpPr>
        <p:spPr/>
        <p:txBody>
          <a:bodyPr/>
          <a:lstStyle/>
          <a:p>
            <a:fld id="{5923F103-BC34-4FE4-A40E-EDDEECFDA5D0}" type="datetimeFigureOut">
              <a:rPr lang="en-US" smtClean="0"/>
              <a:t>2/20/2018</a:t>
            </a:fld>
            <a:endParaRPr lang="en-US" dirty="0"/>
          </a:p>
        </p:txBody>
      </p:sp>
      <p:sp>
        <p:nvSpPr>
          <p:cNvPr id="5" name="Footer Placeholder 4"/>
          <p:cNvSpPr>
            <a:spLocks noGrp="1"/>
          </p:cNvSpPr>
          <p:nvPr>
            <p:ph type="ftr" sz="quarter" idx="11"/>
          </p:nvPr>
        </p:nvSpPr>
        <p:spPr/>
        <p:txBody>
          <a:bodyPr/>
          <a:lstStyle/>
          <a:p>
            <a:r>
              <a:rPr lang="en-US"/>
              <a:t>
              </a:t>
            </a:r>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smtClean="0"/>
              <a:t>‹Nº›</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ítulo y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s-ES"/>
              <a:t>Haga clic para modificar el estilo de título del patrón</a:t>
            </a:r>
            <a:endParaRPr lang="en-US" dirty="0"/>
          </a:p>
        </p:txBody>
      </p:sp>
      <p:sp>
        <p:nvSpPr>
          <p:cNvPr id="3" name="Text Placeholder 2"/>
          <p:cNvSpPr>
            <a:spLocks noGrp="1"/>
          </p:cNvSpPr>
          <p:nvPr>
            <p:ph type="body" idx="1" hasCustomPrompt="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el estilo de texto del patrón</a:t>
            </a:r>
          </a:p>
        </p:txBody>
      </p:sp>
      <p:sp>
        <p:nvSpPr>
          <p:cNvPr id="4" name="Date Placeholder 3"/>
          <p:cNvSpPr>
            <a:spLocks noGrp="1"/>
          </p:cNvSpPr>
          <p:nvPr>
            <p:ph type="dt" sz="half" idx="10"/>
          </p:nvPr>
        </p:nvSpPr>
        <p:spPr/>
        <p:txBody>
          <a:bodyPr/>
          <a:lstStyle/>
          <a:p>
            <a:fld id="{2BE451C3-0FF4-47C4-B829-773ADF60F88C}" type="datetimeFigureOut">
              <a:rPr lang="en-US" smtClean="0"/>
              <a:t>2/20/2018</a:t>
            </a:fld>
            <a:endParaRPr lang="en-US" dirty="0"/>
          </a:p>
        </p:txBody>
      </p:sp>
      <p:sp>
        <p:nvSpPr>
          <p:cNvPr id="5" name="Footer Placeholder 4"/>
          <p:cNvSpPr>
            <a:spLocks noGrp="1"/>
          </p:cNvSpPr>
          <p:nvPr>
            <p:ph type="ftr" sz="quarter" idx="11"/>
          </p:nvPr>
        </p:nvSpPr>
        <p:spPr/>
        <p:txBody>
          <a:bodyPr/>
          <a:lstStyle/>
          <a:p>
            <a:r>
              <a:rPr lang="en-US"/>
              <a:t>
              </a:t>
            </a:r>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smtClean="0"/>
              <a:t>‹Nº›</a:t>
            </a:fld>
            <a:endParaRPr lang="en-US" dirty="0"/>
          </a:p>
        </p:txBody>
      </p:sp>
    </p:spTree>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 con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s-ES"/>
              <a:t>Haga clic para modificar el estilo de título del patrón</a:t>
            </a:r>
            <a:endParaRPr lang="en-US" dirty="0"/>
          </a:p>
        </p:txBody>
      </p:sp>
      <p:sp>
        <p:nvSpPr>
          <p:cNvPr id="13" name="Text Placeholder 9"/>
          <p:cNvSpPr>
            <a:spLocks noGrp="1"/>
          </p:cNvSpPr>
          <p:nvPr>
            <p:ph type="body" sz="quarter" idx="13" hasCustomPrompt="1"/>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a:t>Haga clic para modificar el estilo de texto del patrón</a:t>
            </a:r>
          </a:p>
        </p:txBody>
      </p:sp>
      <p:sp>
        <p:nvSpPr>
          <p:cNvPr id="3" name="Text Placeholder 2"/>
          <p:cNvSpPr>
            <a:spLocks noGrp="1"/>
          </p:cNvSpPr>
          <p:nvPr>
            <p:ph type="body" idx="1" hasCustomPrompt="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el estilo de texto del patrón</a:t>
            </a:r>
          </a:p>
        </p:txBody>
      </p:sp>
      <p:sp>
        <p:nvSpPr>
          <p:cNvPr id="4" name="Date Placeholder 3"/>
          <p:cNvSpPr>
            <a:spLocks noGrp="1"/>
          </p:cNvSpPr>
          <p:nvPr>
            <p:ph type="dt" sz="half" idx="10"/>
          </p:nvPr>
        </p:nvSpPr>
        <p:spPr/>
        <p:txBody>
          <a:bodyPr/>
          <a:lstStyle/>
          <a:p>
            <a:fld id="{2BE451C3-0FF4-47C4-B829-773ADF60F88C}" type="datetimeFigureOut">
              <a:rPr lang="en-US" smtClean="0"/>
              <a:t>2/20/2018</a:t>
            </a:fld>
            <a:endParaRPr lang="en-US" dirty="0"/>
          </a:p>
        </p:txBody>
      </p:sp>
      <p:sp>
        <p:nvSpPr>
          <p:cNvPr id="5" name="Footer Placeholder 4"/>
          <p:cNvSpPr>
            <a:spLocks noGrp="1"/>
          </p:cNvSpPr>
          <p:nvPr>
            <p:ph type="ftr" sz="quarter" idx="11"/>
          </p:nvPr>
        </p:nvSpPr>
        <p:spPr/>
        <p:txBody>
          <a:bodyPr/>
          <a:lstStyle/>
          <a:p>
            <a:r>
              <a:rPr lang="en-US"/>
              <a:t>
              </a:t>
            </a:r>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smtClean="0"/>
              <a:t>‹Nº›</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panose="020B0604020202020204"/>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panose="020B0604020202020204"/>
              </a:rPr>
              <a:t>”</a:t>
            </a:r>
          </a:p>
        </p:txBody>
      </p:sp>
    </p:spTree>
  </p:cSld>
  <p:clrMapOvr>
    <a:masterClrMapping/>
  </p:clrMapOvr>
  <p:hf sldNum="0"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Tarjeta de nombre">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s-ES"/>
              <a:t>Haga clic para modificar el estilo de título del patrón</a:t>
            </a:r>
            <a:endParaRPr lang="en-US" dirty="0"/>
          </a:p>
        </p:txBody>
      </p:sp>
      <p:sp>
        <p:nvSpPr>
          <p:cNvPr id="4" name="Text Placeholder 3"/>
          <p:cNvSpPr>
            <a:spLocks noGrp="1"/>
          </p:cNvSpPr>
          <p:nvPr>
            <p:ph type="body" sz="half" idx="2" hasCustomPrompt="1"/>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s-ES"/>
              <a:t>Haga clic para modificar el estilo de texto del patrón</a:t>
            </a:r>
          </a:p>
        </p:txBody>
      </p:sp>
      <p:sp>
        <p:nvSpPr>
          <p:cNvPr id="5" name="Date Placeholder 4"/>
          <p:cNvSpPr>
            <a:spLocks noGrp="1"/>
          </p:cNvSpPr>
          <p:nvPr>
            <p:ph type="dt" sz="half" idx="10"/>
          </p:nvPr>
        </p:nvSpPr>
        <p:spPr/>
        <p:txBody>
          <a:bodyPr/>
          <a:lstStyle/>
          <a:p>
            <a:fld id="{2BE451C3-0FF4-47C4-B829-773ADF60F88C}" type="datetimeFigureOut">
              <a:rPr lang="en-US" smtClean="0"/>
              <a:t>2/20/2018</a:t>
            </a:fld>
            <a:endParaRPr lang="en-US" dirty="0"/>
          </a:p>
        </p:txBody>
      </p:sp>
      <p:sp>
        <p:nvSpPr>
          <p:cNvPr id="6" name="Footer Placeholder 5"/>
          <p:cNvSpPr>
            <a:spLocks noGrp="1"/>
          </p:cNvSpPr>
          <p:nvPr>
            <p:ph type="ftr" sz="quarter" idx="11"/>
          </p:nvPr>
        </p:nvSpPr>
        <p:spPr/>
        <p:txBody>
          <a:bodyPr/>
          <a:lstStyle/>
          <a:p>
            <a:r>
              <a:rPr lang="en-US"/>
              <a:t>
              </a:t>
            </a:r>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smtClean="0"/>
              <a:t>‹Nº›</a:t>
            </a:fld>
            <a:endParaRPr lang="en-US" dirty="0"/>
          </a:p>
        </p:txBody>
      </p:sp>
    </p:spTree>
  </p:cSld>
  <p:clrMapOvr>
    <a:masterClrMapping/>
  </p:clrMapOvr>
  <p:hf sldNum="0"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itar la tarjeta de nombre">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s-ES"/>
              <a:t>Haga clic para modificar el estilo de título del patrón</a:t>
            </a:r>
            <a:endParaRPr lang="en-US" dirty="0"/>
          </a:p>
        </p:txBody>
      </p:sp>
      <p:sp>
        <p:nvSpPr>
          <p:cNvPr id="21" name="Text Placeholder 9"/>
          <p:cNvSpPr>
            <a:spLocks noGrp="1"/>
          </p:cNvSpPr>
          <p:nvPr>
            <p:ph type="body" sz="quarter" idx="13" hasCustomPrompt="1"/>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a:t>Haga clic para modificar el estilo de texto del patrón</a:t>
            </a:r>
          </a:p>
        </p:txBody>
      </p:sp>
      <p:sp>
        <p:nvSpPr>
          <p:cNvPr id="4" name="Text Placeholder 3"/>
          <p:cNvSpPr>
            <a:spLocks noGrp="1"/>
          </p:cNvSpPr>
          <p:nvPr>
            <p:ph type="body" sz="half" idx="2" hasCustomPrompt="1"/>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s-ES"/>
              <a:t>Haga clic para modificar el estilo de texto del patrón</a:t>
            </a:r>
          </a:p>
        </p:txBody>
      </p:sp>
      <p:sp>
        <p:nvSpPr>
          <p:cNvPr id="5" name="Date Placeholder 4"/>
          <p:cNvSpPr>
            <a:spLocks noGrp="1"/>
          </p:cNvSpPr>
          <p:nvPr>
            <p:ph type="dt" sz="half" idx="10"/>
          </p:nvPr>
        </p:nvSpPr>
        <p:spPr/>
        <p:txBody>
          <a:bodyPr/>
          <a:lstStyle/>
          <a:p>
            <a:fld id="{2BE451C3-0FF4-47C4-B829-773ADF60F88C}" type="datetimeFigureOut">
              <a:rPr lang="en-US" smtClean="0"/>
              <a:t>2/20/2018</a:t>
            </a:fld>
            <a:endParaRPr lang="en-US" dirty="0"/>
          </a:p>
        </p:txBody>
      </p:sp>
      <p:sp>
        <p:nvSpPr>
          <p:cNvPr id="6" name="Footer Placeholder 5"/>
          <p:cNvSpPr>
            <a:spLocks noGrp="1"/>
          </p:cNvSpPr>
          <p:nvPr>
            <p:ph type="ftr" sz="quarter" idx="11"/>
          </p:nvPr>
        </p:nvSpPr>
        <p:spPr/>
        <p:txBody>
          <a:bodyPr/>
          <a:lstStyle/>
          <a:p>
            <a:r>
              <a:rPr lang="en-US"/>
              <a:t>
              </a:t>
            </a:r>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smtClean="0"/>
              <a:t>‹Nº›</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panose="020B0604020202020204"/>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panose="020B0604020202020204"/>
              </a:rPr>
              <a:t>”</a:t>
            </a:r>
          </a:p>
        </p:txBody>
      </p:sp>
    </p:spTree>
  </p:cSld>
  <p:clrMapOvr>
    <a:masterClrMapping/>
  </p:clrMapOvr>
  <p:hf sldNum="0" hdr="0" ftr="0" dt="0"/>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erdadero o falso">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s-ES"/>
              <a:t>Haga clic para modificar el estilo de título del patrón</a:t>
            </a:r>
            <a:endParaRPr lang="en-US" dirty="0"/>
          </a:p>
        </p:txBody>
      </p:sp>
      <p:sp>
        <p:nvSpPr>
          <p:cNvPr id="21" name="Text Placeholder 9"/>
          <p:cNvSpPr>
            <a:spLocks noGrp="1"/>
          </p:cNvSpPr>
          <p:nvPr>
            <p:ph type="body" sz="quarter" idx="13" hasCustomPrompt="1"/>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a:t>Haga clic para modificar el estilo de texto del patrón</a:t>
            </a:r>
          </a:p>
        </p:txBody>
      </p:sp>
      <p:sp>
        <p:nvSpPr>
          <p:cNvPr id="4" name="Text Placeholder 3"/>
          <p:cNvSpPr>
            <a:spLocks noGrp="1"/>
          </p:cNvSpPr>
          <p:nvPr>
            <p:ph type="body" sz="half" idx="2" hasCustomPrompt="1"/>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s-ES"/>
              <a:t>Haga clic para modificar el estilo de texto del patrón</a:t>
            </a:r>
          </a:p>
        </p:txBody>
      </p:sp>
      <p:sp>
        <p:nvSpPr>
          <p:cNvPr id="5" name="Date Placeholder 4"/>
          <p:cNvSpPr>
            <a:spLocks noGrp="1"/>
          </p:cNvSpPr>
          <p:nvPr>
            <p:ph type="dt" sz="half" idx="10"/>
          </p:nvPr>
        </p:nvSpPr>
        <p:spPr/>
        <p:txBody>
          <a:bodyPr/>
          <a:lstStyle/>
          <a:p>
            <a:fld id="{2BE451C3-0FF4-47C4-B829-773ADF60F88C}" type="datetimeFigureOut">
              <a:rPr lang="en-US" smtClean="0"/>
              <a:t>2/20/2018</a:t>
            </a:fld>
            <a:endParaRPr lang="en-US" dirty="0"/>
          </a:p>
        </p:txBody>
      </p:sp>
      <p:sp>
        <p:nvSpPr>
          <p:cNvPr id="6" name="Footer Placeholder 5"/>
          <p:cNvSpPr>
            <a:spLocks noGrp="1"/>
          </p:cNvSpPr>
          <p:nvPr>
            <p:ph type="ftr" sz="quarter" idx="11"/>
          </p:nvPr>
        </p:nvSpPr>
        <p:spPr/>
        <p:txBody>
          <a:bodyPr/>
          <a:lstStyle/>
          <a:p>
            <a:r>
              <a:rPr lang="en-US"/>
              <a:t>
              </a:t>
            </a:r>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smtClean="0"/>
              <a:t>‹Nº›</a:t>
            </a:fld>
            <a:endParaRPr lang="en-US" dirty="0"/>
          </a:p>
        </p:txBody>
      </p:sp>
    </p:spTree>
  </p:cSld>
  <p:clrMapOvr>
    <a:masterClrMapping/>
  </p:clrMapOvr>
  <p:hf sldNum="0" hdr="0" ftr="0" dt="0"/>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Vertical Text Placeholder 2"/>
          <p:cNvSpPr>
            <a:spLocks noGrp="1"/>
          </p:cNvSpPr>
          <p:nvPr>
            <p:ph type="body" orient="vert" idx="1" hasCustomPrompt="1"/>
          </p:nvPr>
        </p:nvSpPr>
        <p:spPr/>
        <p:txBody>
          <a:bodyPr vert="eaVert" ancho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53086D93-FCAC-47E0-A2EE-787E62CA814C}" type="datetimeFigureOut">
              <a:rPr lang="en-US" smtClean="0"/>
              <a:t>2/20/2018</a:t>
            </a:fld>
            <a:endParaRPr lang="en-US" dirty="0"/>
          </a:p>
        </p:txBody>
      </p:sp>
      <p:sp>
        <p:nvSpPr>
          <p:cNvPr id="5" name="Footer Placeholder 4"/>
          <p:cNvSpPr>
            <a:spLocks noGrp="1"/>
          </p:cNvSpPr>
          <p:nvPr>
            <p:ph type="ftr" sz="quarter" idx="11"/>
          </p:nvPr>
        </p:nvSpPr>
        <p:spPr/>
        <p:txBody>
          <a:bodyPr/>
          <a:lstStyle/>
          <a:p>
            <a:r>
              <a:rPr lang="en-US"/>
              <a:t>
              </a:t>
            </a:r>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smtClean="0"/>
              <a:t>‹Nº›</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s-ES"/>
              <a:t>Haga clic para modificar el estilo de título del patrón</a:t>
            </a:r>
            <a:endParaRPr lang="en-US" dirty="0"/>
          </a:p>
        </p:txBody>
      </p:sp>
      <p:sp>
        <p:nvSpPr>
          <p:cNvPr id="3" name="Vertical Text Placeholder 2"/>
          <p:cNvSpPr>
            <a:spLocks noGrp="1"/>
          </p:cNvSpPr>
          <p:nvPr>
            <p:ph type="body" orient="vert" idx="1" hasCustomPrompt="1"/>
          </p:nvPr>
        </p:nvSpPr>
        <p:spPr>
          <a:xfrm>
            <a:off x="2589212" y="627405"/>
            <a:ext cx="6477000" cy="5283817"/>
          </a:xfrm>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CDA879A6-0FD0-4734-A311-86BFCA472E6E}" type="datetimeFigureOut">
              <a:rPr lang="en-US" smtClean="0"/>
              <a:t>2/20/2018</a:t>
            </a:fld>
            <a:endParaRPr lang="en-US" dirty="0"/>
          </a:p>
        </p:txBody>
      </p:sp>
      <p:sp>
        <p:nvSpPr>
          <p:cNvPr id="5" name="Footer Placeholder 4"/>
          <p:cNvSpPr>
            <a:spLocks noGrp="1"/>
          </p:cNvSpPr>
          <p:nvPr>
            <p:ph type="ftr" sz="quarter" idx="11"/>
          </p:nvPr>
        </p:nvSpPr>
        <p:spPr/>
        <p:txBody>
          <a:bodyPr/>
          <a:lstStyle/>
          <a:p>
            <a:r>
              <a:rPr lang="en-US"/>
              <a:t>
              </a:t>
            </a:r>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smtClean="0"/>
              <a:t>‹Nº›</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s-ES"/>
              <a:t>Haga clic para modificar el estilo de título del patrón</a:t>
            </a:r>
            <a:endParaRPr lang="en-US" dirty="0"/>
          </a:p>
        </p:txBody>
      </p:sp>
      <p:sp>
        <p:nvSpPr>
          <p:cNvPr id="3" name="Content Placeholder 2"/>
          <p:cNvSpPr>
            <a:spLocks noGrp="1"/>
          </p:cNvSpPr>
          <p:nvPr>
            <p:ph idx="1" hasCustomPrompt="1"/>
          </p:nvPr>
        </p:nvSpPr>
        <p:spPr>
          <a:xfrm>
            <a:off x="2589212" y="2133600"/>
            <a:ext cx="8915400" cy="3777622"/>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19C9CA7B-DFD4-44B5-8C60-D14B8CD1FB59}" type="datetimeFigureOut">
              <a:rPr lang="en-US" smtClean="0"/>
              <a:t>2/20/2018</a:t>
            </a:fld>
            <a:endParaRPr lang="en-US" dirty="0"/>
          </a:p>
        </p:txBody>
      </p:sp>
      <p:sp>
        <p:nvSpPr>
          <p:cNvPr id="5" name="Footer Placeholder 4"/>
          <p:cNvSpPr>
            <a:spLocks noGrp="1"/>
          </p:cNvSpPr>
          <p:nvPr>
            <p:ph type="ftr" sz="quarter" idx="11"/>
          </p:nvPr>
        </p:nvSpPr>
        <p:spPr/>
        <p:txBody>
          <a:bodyPr/>
          <a:lstStyle/>
          <a:p>
            <a:r>
              <a:rPr lang="en-US"/>
              <a:t>
              </a:t>
            </a:r>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smtClean="0"/>
              <a:t>‹Nº›</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s-ES"/>
              <a:t>Haga clic para modificar el estilo de título del patrón</a:t>
            </a:r>
            <a:endParaRPr lang="en-US" dirty="0"/>
          </a:p>
        </p:txBody>
      </p:sp>
      <p:sp>
        <p:nvSpPr>
          <p:cNvPr id="3" name="Text Placeholder 2"/>
          <p:cNvSpPr>
            <a:spLocks noGrp="1"/>
          </p:cNvSpPr>
          <p:nvPr>
            <p:ph type="body" idx="1" hasCustomPrompt="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el estilo de texto del patrón</a:t>
            </a:r>
          </a:p>
        </p:txBody>
      </p:sp>
      <p:sp>
        <p:nvSpPr>
          <p:cNvPr id="4" name="Date Placeholder 3"/>
          <p:cNvSpPr>
            <a:spLocks noGrp="1"/>
          </p:cNvSpPr>
          <p:nvPr>
            <p:ph type="dt" sz="half" idx="10"/>
          </p:nvPr>
        </p:nvSpPr>
        <p:spPr/>
        <p:txBody>
          <a:bodyPr/>
          <a:lstStyle/>
          <a:p>
            <a:fld id="{F34E6425-0181-43F2-84FC-787E803FD2F8}" type="datetimeFigureOut">
              <a:rPr lang="en-US" smtClean="0"/>
              <a:t>2/20/2018</a:t>
            </a:fld>
            <a:endParaRPr lang="en-US" dirty="0"/>
          </a:p>
        </p:txBody>
      </p:sp>
      <p:sp>
        <p:nvSpPr>
          <p:cNvPr id="5" name="Footer Placeholder 4"/>
          <p:cNvSpPr>
            <a:spLocks noGrp="1"/>
          </p:cNvSpPr>
          <p:nvPr>
            <p:ph type="ftr" sz="quarter" idx="11"/>
          </p:nvPr>
        </p:nvSpPr>
        <p:spPr/>
        <p:txBody>
          <a:bodyPr/>
          <a:lstStyle/>
          <a:p>
            <a:r>
              <a:rPr lang="en-US"/>
              <a:t>
              </a:t>
            </a:r>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smtClean="0"/>
              <a:t>‹Nº›</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sz="half" idx="1" hasCustomPrompt="1"/>
          </p:nvPr>
        </p:nvSpPr>
        <p:spPr>
          <a:xfrm>
            <a:off x="2589212" y="2133600"/>
            <a:ext cx="4313864" cy="3777622"/>
          </a:xfrm>
        </p:spPr>
        <p:txBody>
          <a:bodyPr>
            <a:normAutofit/>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Content Placeholder 3"/>
          <p:cNvSpPr>
            <a:spLocks noGrp="1"/>
          </p:cNvSpPr>
          <p:nvPr>
            <p:ph sz="half" idx="2" hasCustomPrompt="1"/>
          </p:nvPr>
        </p:nvSpPr>
        <p:spPr>
          <a:xfrm>
            <a:off x="7190747" y="2126222"/>
            <a:ext cx="4313864" cy="3777622"/>
          </a:xfrm>
        </p:spPr>
        <p:txBody>
          <a:bodyPr>
            <a:normAutofit/>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Date Placeholder 4"/>
          <p:cNvSpPr>
            <a:spLocks noGrp="1"/>
          </p:cNvSpPr>
          <p:nvPr>
            <p:ph type="dt" sz="half" idx="10"/>
          </p:nvPr>
        </p:nvSpPr>
        <p:spPr/>
        <p:txBody>
          <a:bodyPr/>
          <a:lstStyle/>
          <a:p>
            <a:fld id="{3BDB8791-F1B0-41E7-B7FD-A781E65C4266}" type="datetimeFigureOut">
              <a:rPr lang="en-US" smtClean="0"/>
              <a:t>2/20/2018</a:t>
            </a:fld>
            <a:endParaRPr lang="en-US" dirty="0"/>
          </a:p>
        </p:txBody>
      </p:sp>
      <p:sp>
        <p:nvSpPr>
          <p:cNvPr id="6" name="Footer Placeholder 5"/>
          <p:cNvSpPr>
            <a:spLocks noGrp="1"/>
          </p:cNvSpPr>
          <p:nvPr>
            <p:ph type="ftr" sz="quarter" idx="11"/>
          </p:nvPr>
        </p:nvSpPr>
        <p:spPr/>
        <p:txBody>
          <a:bodyPr/>
          <a:lstStyle/>
          <a:p>
            <a:r>
              <a:rPr lang="en-US"/>
              <a:t>
              </a:t>
            </a:r>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smtClean="0"/>
              <a:t>‹Nº›</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s-ES"/>
              <a:t>Haga clic para modificar el estilo de título del patrón</a:t>
            </a:r>
            <a:endParaRPr lang="en-US" dirty="0"/>
          </a:p>
        </p:txBody>
      </p:sp>
      <p:sp>
        <p:nvSpPr>
          <p:cNvPr id="3" name="Text Placeholder 2"/>
          <p:cNvSpPr>
            <a:spLocks noGrp="1"/>
          </p:cNvSpPr>
          <p:nvPr>
            <p:ph type="body" idx="1" hasCustomPrompt="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4" name="Content Placeholder 3"/>
          <p:cNvSpPr>
            <a:spLocks noGrp="1"/>
          </p:cNvSpPr>
          <p:nvPr>
            <p:ph sz="half" idx="2" hasCustomPrompt="1"/>
          </p:nvPr>
        </p:nvSpPr>
        <p:spPr>
          <a:xfrm>
            <a:off x="2589212" y="2548966"/>
            <a:ext cx="4342893" cy="3354060"/>
          </a:xfrm>
        </p:spPr>
        <p:txBody>
          <a:bodyPr>
            <a:normAutofit/>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Text Placeholder 4"/>
          <p:cNvSpPr>
            <a:spLocks noGrp="1"/>
          </p:cNvSpPr>
          <p:nvPr>
            <p:ph type="body" sz="quarter" idx="3" hasCustomPrompt="1"/>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6" name="Content Placeholder 5"/>
          <p:cNvSpPr>
            <a:spLocks noGrp="1"/>
          </p:cNvSpPr>
          <p:nvPr>
            <p:ph sz="quarter" idx="4" hasCustomPrompt="1"/>
          </p:nvPr>
        </p:nvSpPr>
        <p:spPr>
          <a:xfrm>
            <a:off x="7166957" y="2545738"/>
            <a:ext cx="4338674" cy="3354060"/>
          </a:xfrm>
        </p:spPr>
        <p:txBody>
          <a:bodyPr>
            <a:normAutofit/>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6"/>
          <p:cNvSpPr>
            <a:spLocks noGrp="1"/>
          </p:cNvSpPr>
          <p:nvPr>
            <p:ph type="dt" sz="half" idx="10"/>
          </p:nvPr>
        </p:nvSpPr>
        <p:spPr/>
        <p:txBody>
          <a:bodyPr/>
          <a:lstStyle/>
          <a:p>
            <a:fld id="{5FDD63B2-E120-4ED8-B27B-C685F510A5FE}" type="datetimeFigureOut">
              <a:rPr lang="en-US" smtClean="0"/>
              <a:t>2/20/2018</a:t>
            </a:fld>
            <a:endParaRPr lang="en-US" dirty="0"/>
          </a:p>
        </p:txBody>
      </p:sp>
      <p:sp>
        <p:nvSpPr>
          <p:cNvPr id="8" name="Footer Placeholder 7"/>
          <p:cNvSpPr>
            <a:spLocks noGrp="1"/>
          </p:cNvSpPr>
          <p:nvPr>
            <p:ph type="ftr" sz="quarter" idx="11"/>
          </p:nvPr>
        </p:nvSpPr>
        <p:spPr/>
        <p:txBody>
          <a:bodyPr/>
          <a:lstStyle/>
          <a:p>
            <a:r>
              <a:rPr lang="en-US"/>
              <a:t>
              </a:t>
            </a:r>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smtClean="0"/>
              <a:t>‹Nº›</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Date Placeholder 2"/>
          <p:cNvSpPr>
            <a:spLocks noGrp="1"/>
          </p:cNvSpPr>
          <p:nvPr>
            <p:ph type="dt" sz="half" idx="10"/>
          </p:nvPr>
        </p:nvSpPr>
        <p:spPr/>
        <p:txBody>
          <a:bodyPr/>
          <a:lstStyle/>
          <a:p>
            <a:fld id="{7AA18ACC-A947-437B-A130-35BD54FDF1E9}" type="datetimeFigureOut">
              <a:rPr lang="en-US" smtClean="0"/>
              <a:t>2/20/2018</a:t>
            </a:fld>
            <a:endParaRPr lang="en-US" dirty="0"/>
          </a:p>
        </p:txBody>
      </p:sp>
      <p:sp>
        <p:nvSpPr>
          <p:cNvPr id="4" name="Footer Placeholder 3"/>
          <p:cNvSpPr>
            <a:spLocks noGrp="1"/>
          </p:cNvSpPr>
          <p:nvPr>
            <p:ph type="ftr" sz="quarter" idx="11"/>
          </p:nvPr>
        </p:nvSpPr>
        <p:spPr/>
        <p:txBody>
          <a:bodyPr/>
          <a:lstStyle/>
          <a:p>
            <a:r>
              <a:rPr lang="en-US"/>
              <a:t>
              </a:t>
            </a:r>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smtClean="0"/>
              <a:t>‹Nº›</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C8D7E02-BCB8-4D50-A234-369438C08659}" type="datetimeFigureOut">
              <a:rPr lang="en-US" smtClean="0"/>
              <a:t>2/20/2018</a:t>
            </a:fld>
            <a:endParaRPr lang="en-US" dirty="0"/>
          </a:p>
        </p:txBody>
      </p:sp>
      <p:sp>
        <p:nvSpPr>
          <p:cNvPr id="3" name="Footer Placeholder 2"/>
          <p:cNvSpPr>
            <a:spLocks noGrp="1"/>
          </p:cNvSpPr>
          <p:nvPr>
            <p:ph type="ftr" sz="quarter" idx="11"/>
          </p:nvPr>
        </p:nvSpPr>
        <p:spPr/>
        <p:txBody>
          <a:bodyPr/>
          <a:lstStyle/>
          <a:p>
            <a:r>
              <a:rPr lang="en-US"/>
              <a:t>
              </a:t>
            </a:r>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smtClean="0"/>
              <a:t>‹Nº›</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s-ES"/>
              <a:t>Haga clic para modificar el estilo de título del patrón</a:t>
            </a:r>
            <a:endParaRPr lang="en-US" dirty="0"/>
          </a:p>
        </p:txBody>
      </p:sp>
      <p:sp>
        <p:nvSpPr>
          <p:cNvPr id="3" name="Content Placeholder 2"/>
          <p:cNvSpPr>
            <a:spLocks noGrp="1"/>
          </p:cNvSpPr>
          <p:nvPr>
            <p:ph idx="1" hasCustomPrompt="1"/>
          </p:nvPr>
        </p:nvSpPr>
        <p:spPr>
          <a:xfrm>
            <a:off x="6323012" y="446088"/>
            <a:ext cx="5181600" cy="5414963"/>
          </a:xfrm>
        </p:spPr>
        <p:txBody>
          <a:bodyPr anchor="ctr">
            <a:normAutofit/>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Text Placeholder 3"/>
          <p:cNvSpPr>
            <a:spLocks noGrp="1"/>
          </p:cNvSpPr>
          <p:nvPr>
            <p:ph type="body" sz="half" idx="2" hasCustomPrompt="1"/>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Date Placeholder 4"/>
          <p:cNvSpPr>
            <a:spLocks noGrp="1"/>
          </p:cNvSpPr>
          <p:nvPr>
            <p:ph type="dt" sz="half" idx="10"/>
          </p:nvPr>
        </p:nvSpPr>
        <p:spPr/>
        <p:txBody>
          <a:bodyPr/>
          <a:lstStyle/>
          <a:p>
            <a:fld id="{76E86A4C-8E40-4F87-A4F0-01A0687C5742}" type="datetimeFigureOut">
              <a:rPr lang="en-US" smtClean="0"/>
              <a:t>2/20/2018</a:t>
            </a:fld>
            <a:endParaRPr lang="en-US" dirty="0"/>
          </a:p>
        </p:txBody>
      </p:sp>
      <p:sp>
        <p:nvSpPr>
          <p:cNvPr id="6" name="Footer Placeholder 5"/>
          <p:cNvSpPr>
            <a:spLocks noGrp="1"/>
          </p:cNvSpPr>
          <p:nvPr>
            <p:ph type="ftr" sz="quarter" idx="11"/>
          </p:nvPr>
        </p:nvSpPr>
        <p:spPr/>
        <p:txBody>
          <a:bodyPr/>
          <a:lstStyle/>
          <a:p>
            <a:r>
              <a:rPr lang="en-US"/>
              <a:t>
              </a:t>
            </a:r>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smtClean="0"/>
              <a:t>‹Nº›</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s-ES"/>
              <a:t>Haga clic para modificar el estilo de título del patrón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a:t>Haga clic en el icono para agregar una imagen</a:t>
            </a:r>
            <a:endParaRPr lang="en-US" dirty="0"/>
          </a:p>
        </p:txBody>
      </p:sp>
      <p:sp>
        <p:nvSpPr>
          <p:cNvPr id="4" name="Text Placeholder 3"/>
          <p:cNvSpPr>
            <a:spLocks noGrp="1"/>
          </p:cNvSpPr>
          <p:nvPr>
            <p:ph type="body" sz="half" idx="2" hasCustomPrompt="1"/>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Date Placeholder 4"/>
          <p:cNvSpPr>
            <a:spLocks noGrp="1"/>
          </p:cNvSpPr>
          <p:nvPr>
            <p:ph type="dt" sz="half" idx="10"/>
          </p:nvPr>
        </p:nvSpPr>
        <p:spPr/>
        <p:txBody>
          <a:bodyPr/>
          <a:lstStyle/>
          <a:p>
            <a:fld id="{35E72C73-2D91-4E12-BA25-F0AA0C03599B}" type="datetimeFigureOut">
              <a:rPr lang="en-US" smtClean="0"/>
              <a:t>2/20/2018</a:t>
            </a:fld>
            <a:endParaRPr lang="en-US" dirty="0"/>
          </a:p>
        </p:txBody>
      </p:sp>
      <p:sp>
        <p:nvSpPr>
          <p:cNvPr id="6" name="Footer Placeholder 5"/>
          <p:cNvSpPr>
            <a:spLocks noGrp="1"/>
          </p:cNvSpPr>
          <p:nvPr>
            <p:ph type="ftr" sz="quarter" idx="11"/>
          </p:nvPr>
        </p:nvSpPr>
        <p:spPr/>
        <p:txBody>
          <a:bodyPr/>
          <a:lstStyle/>
          <a:p>
            <a:r>
              <a:rPr lang="en-US"/>
              <a:t>
              </a:t>
            </a:r>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smtClean="0"/>
              <a:t>‹Nº›</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2BE451C3-0FF4-47C4-B829-773ADF60F88C}" type="datetimeFigureOut">
              <a:rPr lang="en-US" smtClean="0"/>
              <a:t>2/20/2018</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r>
              <a:rPr lang="en-US"/>
              <a:t>
              </a:t>
            </a:r>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smtClean="0"/>
              <a:t>‹Nº›</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 id="2147483664" r:id="rId16"/>
  </p:sldLayoutIdLst>
  <p:hf sldNum="0" hdr="0" ftr="0" dt="0"/>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panose="05040102010807070707"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panose="05040102010807070707"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panose="05040102010807070707"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panose="05040102010807070707"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panose="05040102010807070707"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panose="05040102010807070707"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panose="05040102010807070707"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panose="05040102010807070707"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panose="05040102010807070707"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hyperlink" Target="http://noticias.elempleo.com/colombia/mundo_empresarial/la-importancia-de-las-pausas-activas/9226164" TargetMode="Externa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s://www.sura.com/blogs/calidad-de-vida/haz-pausa-activa.aspx" TargetMode="External"/><Relationship Id="rId2" Type="http://schemas.openxmlformats.org/officeDocument/2006/relationships/hyperlink" Target="https://www.sura.com/blogs/calidad-de-vida/enfermedades-profesionales.aspx" TargetMode="Externa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p:txBody>
          <a:bodyPr/>
          <a:lstStyle/>
          <a:p>
            <a:pPr algn="ctr"/>
            <a:r>
              <a:rPr lang="es-CO" dirty="0"/>
              <a:t>PAUSAS ACTIVAS </a:t>
            </a:r>
          </a:p>
        </p:txBody>
      </p:sp>
      <p:sp>
        <p:nvSpPr>
          <p:cNvPr id="3" name="Subtítulo 2"/>
          <p:cNvSpPr>
            <a:spLocks noGrp="1"/>
          </p:cNvSpPr>
          <p:nvPr>
            <p:ph type="subTitle" idx="1"/>
          </p:nvPr>
        </p:nvSpPr>
        <p:spPr/>
        <p:txBody>
          <a:bodyPr>
            <a:normAutofit/>
          </a:bodyPr>
          <a:lstStyle/>
          <a:p>
            <a:r>
              <a:rPr lang="es-CO" sz="2400" dirty="0"/>
              <a:t>            </a:t>
            </a:r>
            <a:r>
              <a:rPr lang="es-CO" sz="2400" dirty="0" err="1"/>
              <a:t>Contraloria</a:t>
            </a:r>
            <a:r>
              <a:rPr lang="es-CO" sz="2400" dirty="0"/>
              <a:t> Distrital de Buenaventura </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2447778" y="1767007"/>
            <a:ext cx="7793502" cy="3477875"/>
          </a:xfrm>
          <a:prstGeom prst="rect">
            <a:avLst/>
          </a:prstGeom>
        </p:spPr>
        <p:txBody>
          <a:bodyPr wrap="square">
            <a:spAutoFit/>
          </a:bodyPr>
          <a:lstStyle/>
          <a:p>
            <a:pPr marL="342900" lvl="0" indent="-342900" algn="just">
              <a:lnSpc>
                <a:spcPts val="1950"/>
              </a:lnSpc>
              <a:spcAft>
                <a:spcPts val="600"/>
              </a:spcAft>
              <a:buSzPts val="1000"/>
              <a:buFont typeface="Symbol" panose="05050102010706020507" pitchFamily="18" charset="2"/>
              <a:buChar char=""/>
              <a:tabLst>
                <a:tab pos="457200" algn="l"/>
              </a:tabLst>
            </a:pPr>
            <a:r>
              <a:rPr lang="es-CO" dirty="0">
                <a:solidFill>
                  <a:srgbClr val="333333"/>
                </a:solidFill>
                <a:latin typeface="Arial" panose="020B0604020202020204" pitchFamily="34" charset="0"/>
                <a:ea typeface="Times New Roman" panose="02020603050405020304" pitchFamily="18" charset="0"/>
                <a:cs typeface="Times New Roman" panose="02020603050405020304" pitchFamily="18" charset="0"/>
              </a:rPr>
              <a:t>Empuña tus manos de manera fuerte y ábrelas estirando y separando los dedos con una leve tensión. Sostén cada movimiento por 5 segundos.</a:t>
            </a:r>
          </a:p>
          <a:p>
            <a:pPr marL="342900" lvl="0" indent="-342900" algn="just">
              <a:lnSpc>
                <a:spcPts val="1950"/>
              </a:lnSpc>
              <a:spcAft>
                <a:spcPts val="600"/>
              </a:spcAft>
              <a:buSzPts val="1000"/>
              <a:buFont typeface="Symbol" panose="05050102010706020507" pitchFamily="18" charset="2"/>
              <a:buChar char=""/>
              <a:tabLst>
                <a:tab pos="457200" algn="l"/>
              </a:tabLst>
            </a:pPr>
            <a:endParaRPr lang="es-CO" sz="16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ts val="1950"/>
              </a:lnSpc>
              <a:spcAft>
                <a:spcPts val="600"/>
              </a:spcAft>
              <a:buSzPts val="1000"/>
              <a:buFont typeface="Symbol" panose="05050102010706020507" pitchFamily="18" charset="2"/>
              <a:buChar char=""/>
              <a:tabLst>
                <a:tab pos="457200" algn="l"/>
              </a:tabLst>
            </a:pPr>
            <a:r>
              <a:rPr lang="es-CO" b="1" dirty="0">
                <a:solidFill>
                  <a:srgbClr val="333333"/>
                </a:solidFill>
                <a:latin typeface="Arial" panose="020B0604020202020204" pitchFamily="34" charset="0"/>
                <a:ea typeface="Times New Roman" panose="02020603050405020304" pitchFamily="18" charset="0"/>
                <a:cs typeface="Times New Roman" panose="02020603050405020304" pitchFamily="18" charset="0"/>
              </a:rPr>
              <a:t>Con una mano a la vez, flexiona dedo por dedo iniciando por el meñique. Continúa con los demás dedos hasta cerrar los puños. Realiza el ejercicio con la otra mano.</a:t>
            </a:r>
          </a:p>
          <a:p>
            <a:pPr marL="342900" lvl="0" indent="-342900" algn="just">
              <a:lnSpc>
                <a:spcPts val="1950"/>
              </a:lnSpc>
              <a:spcAft>
                <a:spcPts val="600"/>
              </a:spcAft>
              <a:buSzPts val="1000"/>
              <a:buFont typeface="Symbol" panose="05050102010706020507" pitchFamily="18" charset="2"/>
              <a:buChar char=""/>
              <a:tabLst>
                <a:tab pos="457200" algn="l"/>
              </a:tabLst>
            </a:pPr>
            <a:endParaRPr lang="es-CO" sz="16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ts val="1950"/>
              </a:lnSpc>
              <a:spcAft>
                <a:spcPts val="600"/>
              </a:spcAft>
              <a:buSzPts val="1000"/>
              <a:buFont typeface="Symbol" panose="05050102010706020507" pitchFamily="18" charset="2"/>
              <a:buChar char=""/>
              <a:tabLst>
                <a:tab pos="457200" algn="l"/>
              </a:tabLst>
            </a:pPr>
            <a:r>
              <a:rPr lang="es-CO" dirty="0">
                <a:solidFill>
                  <a:srgbClr val="333333"/>
                </a:solidFill>
                <a:latin typeface="Arial" panose="020B0604020202020204" pitchFamily="34" charset="0"/>
                <a:ea typeface="Times New Roman" panose="02020603050405020304" pitchFamily="18" charset="0"/>
                <a:cs typeface="Times New Roman" panose="02020603050405020304" pitchFamily="18" charset="0"/>
              </a:rPr>
              <a:t>Flexiona los codos y lleva las manos a la altura del pecho con los dedos apuntando hacia arriba, gira los antebrazos suavemente llevando los dedos hacia abajo manteniendo las palmas unidas. Mantén esta posición y repite el estiramiento con la otra mano.</a:t>
            </a:r>
            <a:endParaRPr lang="es-CO" sz="1600" dirty="0">
              <a:effectLst/>
              <a:latin typeface="Calibri" panose="020F0502020204030204" pitchFamily="34" charset="0"/>
              <a:ea typeface="Calibri" panose="020F0502020204030204" pitchFamily="34" charset="0"/>
              <a:cs typeface="Times New Roman" panose="02020603050405020304" pitchFamily="18"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2082018" y="1870689"/>
            <a:ext cx="8271804" cy="2523896"/>
          </a:xfrm>
          <a:prstGeom prst="rect">
            <a:avLst/>
          </a:prstGeom>
        </p:spPr>
        <p:txBody>
          <a:bodyPr wrap="square">
            <a:spAutoFit/>
          </a:bodyPr>
          <a:lstStyle/>
          <a:p>
            <a:pPr algn="just">
              <a:lnSpc>
                <a:spcPct val="107000"/>
              </a:lnSpc>
              <a:spcAft>
                <a:spcPts val="1500"/>
              </a:spcAft>
            </a:pPr>
            <a:r>
              <a:rPr lang="es-CO" sz="2800" b="1" kern="1800" dirty="0">
                <a:solidFill>
                  <a:srgbClr val="333333"/>
                </a:solidFill>
                <a:latin typeface="Arial" panose="020B0604020202020204" pitchFamily="34" charset="0"/>
                <a:ea typeface="Times New Roman" panose="02020603050405020304" pitchFamily="18" charset="0"/>
                <a:cs typeface="Times New Roman" panose="02020603050405020304" pitchFamily="18" charset="0"/>
              </a:rPr>
              <a:t>ESPALDA Y ABDOMEN</a:t>
            </a:r>
            <a:endParaRPr lang="es-CO"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1500"/>
              </a:spcAft>
            </a:pPr>
            <a:r>
              <a:rPr lang="es-CO" dirty="0">
                <a:solidFill>
                  <a:srgbClr val="333333"/>
                </a:solidFill>
                <a:latin typeface="Arial" panose="020B0604020202020204" pitchFamily="34" charset="0"/>
                <a:ea typeface="Times New Roman" panose="02020603050405020304" pitchFamily="18" charset="0"/>
                <a:cs typeface="Times New Roman" panose="02020603050405020304" pitchFamily="18" charset="0"/>
              </a:rPr>
              <a:t>La espalda es el eje de nuestro cuerpo y es allí donde se descargan todas las fuerzas que no permiten mantener posturas y alcanzar el movimiento. Debido a ello, es el sitio donde más se acumulan tensiones musculares, </a:t>
            </a:r>
            <a:r>
              <a:rPr lang="es-CO" b="1" dirty="0">
                <a:solidFill>
                  <a:srgbClr val="333333"/>
                </a:solidFill>
                <a:latin typeface="Arial" panose="020B0604020202020204" pitchFamily="34" charset="0"/>
                <a:ea typeface="Times New Roman" panose="02020603050405020304" pitchFamily="18" charset="0"/>
                <a:cs typeface="Times New Roman" panose="02020603050405020304" pitchFamily="18" charset="0"/>
              </a:rPr>
              <a:t>que son agravadas por posturas incorrectas, levantamiento de cajas por encima de nuestra capacidad, usos de bolsos o maletines recargados a un solo lado y el estrés.</a:t>
            </a:r>
            <a:endParaRPr lang="es-CO" sz="1600" dirty="0">
              <a:effectLst/>
              <a:latin typeface="Calibri" panose="020F0502020204030204" pitchFamily="34" charset="0"/>
              <a:ea typeface="Calibri" panose="020F0502020204030204" pitchFamily="34" charset="0"/>
              <a:cs typeface="Times New Roman" panose="02020603050405020304" pitchFamily="18"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1955409" y="-85103"/>
            <a:ext cx="9003323" cy="6796091"/>
          </a:xfrm>
          <a:prstGeom prst="rect">
            <a:avLst/>
          </a:prstGeom>
        </p:spPr>
        <p:txBody>
          <a:bodyPr wrap="square">
            <a:spAutoFit/>
          </a:bodyPr>
          <a:lstStyle/>
          <a:p>
            <a:pPr algn="ctr">
              <a:lnSpc>
                <a:spcPct val="107000"/>
              </a:lnSpc>
              <a:spcAft>
                <a:spcPts val="1500"/>
              </a:spcAft>
            </a:pPr>
            <a:endParaRPr lang="es-CO" sz="2800" b="1" kern="1800" dirty="0">
              <a:solidFill>
                <a:srgbClr val="333333"/>
              </a:solidFill>
              <a:latin typeface="Arial" panose="020B0604020202020204" pitchFamily="34" charset="0"/>
              <a:ea typeface="Times New Roman" panose="02020603050405020304" pitchFamily="18" charset="0"/>
              <a:cs typeface="Times New Roman" panose="02020603050405020304" pitchFamily="18" charset="0"/>
            </a:endParaRPr>
          </a:p>
          <a:p>
            <a:pPr algn="ctr">
              <a:lnSpc>
                <a:spcPct val="107000"/>
              </a:lnSpc>
              <a:spcAft>
                <a:spcPts val="1500"/>
              </a:spcAft>
            </a:pPr>
            <a:endParaRPr lang="es-CO" sz="2800" b="1" kern="1800" dirty="0">
              <a:solidFill>
                <a:srgbClr val="333333"/>
              </a:solidFill>
              <a:latin typeface="Arial" panose="020B0604020202020204" pitchFamily="34" charset="0"/>
              <a:ea typeface="Times New Roman" panose="02020603050405020304" pitchFamily="18" charset="0"/>
              <a:cs typeface="Times New Roman" panose="02020603050405020304" pitchFamily="18" charset="0"/>
            </a:endParaRPr>
          </a:p>
          <a:p>
            <a:pPr algn="ctr">
              <a:lnSpc>
                <a:spcPct val="107000"/>
              </a:lnSpc>
              <a:spcAft>
                <a:spcPts val="1500"/>
              </a:spcAft>
            </a:pPr>
            <a:r>
              <a:rPr lang="es-CO" sz="2800" b="1" kern="1800" dirty="0">
                <a:solidFill>
                  <a:srgbClr val="333333"/>
                </a:solidFill>
                <a:latin typeface="Arial" panose="020B0604020202020204" pitchFamily="34" charset="0"/>
                <a:ea typeface="Times New Roman" panose="02020603050405020304" pitchFamily="18" charset="0"/>
                <a:cs typeface="Times New Roman" panose="02020603050405020304" pitchFamily="18" charset="0"/>
              </a:rPr>
              <a:t>ALGUNOS DE ESTOS EJERCICIOS TE AYUDARÁN A ESTIRAR LOS MÚSCULOS Y PREVENIR ESTAS MOLESTAS LESIONES</a:t>
            </a:r>
            <a:endParaRPr lang="es-CO" sz="16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ts val="1950"/>
              </a:lnSpc>
              <a:spcAft>
                <a:spcPts val="600"/>
              </a:spcAft>
              <a:buSzPts val="1000"/>
              <a:buFont typeface="Symbol" panose="05050102010706020507" pitchFamily="18" charset="2"/>
              <a:buChar char=""/>
              <a:tabLst>
                <a:tab pos="457200" algn="l"/>
              </a:tabLst>
            </a:pPr>
            <a:r>
              <a:rPr lang="es-CO" dirty="0">
                <a:solidFill>
                  <a:srgbClr val="333333"/>
                </a:solidFill>
                <a:latin typeface="Arial" panose="020B0604020202020204" pitchFamily="34" charset="0"/>
                <a:ea typeface="Times New Roman" panose="02020603050405020304" pitchFamily="18" charset="0"/>
                <a:cs typeface="Times New Roman" panose="02020603050405020304" pitchFamily="18" charset="0"/>
              </a:rPr>
              <a:t>Entrelaza las manos por detrás de la espalda y empuja suavemente hacia abajo, manteniendo la espalda recta hasta sentir una leve tensión. Sostén por 5 segundos.</a:t>
            </a:r>
            <a:endParaRPr lang="es-CO" sz="16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ts val="1950"/>
              </a:lnSpc>
              <a:spcAft>
                <a:spcPts val="600"/>
              </a:spcAft>
              <a:buSzPts val="1000"/>
              <a:buFont typeface="Symbol" panose="05050102010706020507" pitchFamily="18" charset="2"/>
              <a:buChar char=""/>
              <a:tabLst>
                <a:tab pos="457200" algn="l"/>
              </a:tabLst>
            </a:pPr>
            <a:r>
              <a:rPr lang="es-CO" dirty="0">
                <a:solidFill>
                  <a:srgbClr val="333333"/>
                </a:solidFill>
                <a:latin typeface="Arial" panose="020B0604020202020204" pitchFamily="34" charset="0"/>
                <a:ea typeface="Times New Roman" panose="02020603050405020304" pitchFamily="18" charset="0"/>
                <a:cs typeface="Times New Roman" panose="02020603050405020304" pitchFamily="18" charset="0"/>
              </a:rPr>
              <a:t>Entrelaza las manos y lleva los brazos hacia adelante empujando suavemente para estirar los músculos de la espalda y los brazos. Encorva ligeramente la espalda y lleva la cabeza entre los brazos, sostén por 5 segundos y descansa los brazos.</a:t>
            </a:r>
            <a:endParaRPr lang="es-CO" sz="16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ts val="1950"/>
              </a:lnSpc>
              <a:spcAft>
                <a:spcPts val="600"/>
              </a:spcAft>
              <a:buSzPts val="1000"/>
              <a:buFont typeface="Symbol" panose="05050102010706020507" pitchFamily="18" charset="2"/>
              <a:buChar char=""/>
              <a:tabLst>
                <a:tab pos="457200" algn="l"/>
              </a:tabLst>
            </a:pPr>
            <a:r>
              <a:rPr lang="es-CO" b="1" dirty="0">
                <a:solidFill>
                  <a:srgbClr val="333333"/>
                </a:solidFill>
                <a:latin typeface="Arial" panose="020B0604020202020204" pitchFamily="34" charset="0"/>
                <a:ea typeface="Times New Roman" panose="02020603050405020304" pitchFamily="18" charset="0"/>
                <a:cs typeface="Times New Roman" panose="02020603050405020304" pitchFamily="18" charset="0"/>
              </a:rPr>
              <a:t>Coloca las manos entrelazadas detrás de la cabeza y lleva los codos hacia atrás estirándolos. Sostén por 5 segundos, relájate llevando los codos ligeramente hacia adelante</a:t>
            </a:r>
            <a:r>
              <a:rPr lang="es-CO" dirty="0">
                <a:solidFill>
                  <a:srgbClr val="333333"/>
                </a:solidFill>
                <a:latin typeface="Arial" panose="020B0604020202020204" pitchFamily="34" charset="0"/>
                <a:ea typeface="Times New Roman" panose="02020603050405020304" pitchFamily="18" charset="0"/>
                <a:cs typeface="Times New Roman" panose="02020603050405020304" pitchFamily="18" charset="0"/>
              </a:rPr>
              <a:t>.</a:t>
            </a:r>
            <a:endParaRPr lang="es-CO" sz="16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ts val="1950"/>
              </a:lnSpc>
              <a:spcAft>
                <a:spcPts val="600"/>
              </a:spcAft>
              <a:buSzPts val="1000"/>
              <a:buFont typeface="Symbol" panose="05050102010706020507" pitchFamily="18" charset="2"/>
              <a:buChar char=""/>
              <a:tabLst>
                <a:tab pos="457200" algn="l"/>
              </a:tabLst>
            </a:pPr>
            <a:r>
              <a:rPr lang="es-CO" dirty="0">
                <a:solidFill>
                  <a:srgbClr val="333333"/>
                </a:solidFill>
                <a:latin typeface="Arial" panose="020B0604020202020204" pitchFamily="34" charset="0"/>
                <a:ea typeface="Times New Roman" panose="02020603050405020304" pitchFamily="18" charset="0"/>
                <a:cs typeface="Times New Roman" panose="02020603050405020304" pitchFamily="18" charset="0"/>
              </a:rPr>
              <a:t>Sentado con las piernas ligeramente separadas con las manos sobre los muslos, dobla el tronco hacia adelante arqueando la espalda hasta donde se pueda, en esta posición relaja el tronco, el cuello y la cabeza dejándolos ligeramente suspendidos en dirección hacia el suelo. Conserva la posición por l 10 segundos y vuelve a la inicial de forma suave.</a:t>
            </a:r>
            <a:endParaRPr lang="es-CO" sz="1600" dirty="0">
              <a:effectLst/>
              <a:latin typeface="Calibri" panose="020F0502020204030204" pitchFamily="34" charset="0"/>
              <a:ea typeface="Calibri" panose="020F0502020204030204" pitchFamily="34" charset="0"/>
              <a:cs typeface="Times New Roman" panose="02020603050405020304" pitchFamily="18"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2630659" y="2318440"/>
            <a:ext cx="7737230" cy="1964640"/>
          </a:xfrm>
          <a:prstGeom prst="rect">
            <a:avLst/>
          </a:prstGeom>
        </p:spPr>
        <p:txBody>
          <a:bodyPr wrap="square">
            <a:spAutoFit/>
          </a:bodyPr>
          <a:lstStyle/>
          <a:p>
            <a:pPr marL="342900" lvl="0" indent="-342900" algn="just">
              <a:lnSpc>
                <a:spcPts val="1950"/>
              </a:lnSpc>
              <a:spcAft>
                <a:spcPts val="600"/>
              </a:spcAft>
              <a:buSzPts val="1000"/>
              <a:buFont typeface="Symbol" panose="05050102010706020507" pitchFamily="18" charset="2"/>
              <a:buChar char=""/>
              <a:tabLst>
                <a:tab pos="457200" algn="l"/>
              </a:tabLst>
            </a:pPr>
            <a:r>
              <a:rPr lang="es-CO" dirty="0">
                <a:solidFill>
                  <a:srgbClr val="333333"/>
                </a:solidFill>
                <a:latin typeface="Arial" panose="020B0604020202020204" pitchFamily="34" charset="0"/>
                <a:ea typeface="Times New Roman" panose="02020603050405020304" pitchFamily="18" charset="0"/>
                <a:cs typeface="Times New Roman" panose="02020603050405020304" pitchFamily="18" charset="0"/>
              </a:rPr>
              <a:t>De pie con la espalda recta, levanta tu rodilla derecha como su fuera a tocar el pecho y abrázala con ambos brazos, mantén por 10 segundos y cambia de pierna.</a:t>
            </a:r>
            <a:endParaRPr lang="es-CO" sz="16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ts val="1950"/>
              </a:lnSpc>
              <a:spcAft>
                <a:spcPts val="600"/>
              </a:spcAft>
              <a:buSzPts val="1000"/>
              <a:buFont typeface="Symbol" panose="05050102010706020507" pitchFamily="18" charset="2"/>
              <a:buChar char=""/>
              <a:tabLst>
                <a:tab pos="457200" algn="l"/>
              </a:tabLst>
            </a:pPr>
            <a:r>
              <a:rPr lang="es-CO" dirty="0">
                <a:solidFill>
                  <a:srgbClr val="333333"/>
                </a:solidFill>
                <a:latin typeface="Arial" panose="020B0604020202020204" pitchFamily="34" charset="0"/>
                <a:ea typeface="Times New Roman" panose="02020603050405020304" pitchFamily="18" charset="0"/>
                <a:cs typeface="Times New Roman" panose="02020603050405020304" pitchFamily="18" charset="0"/>
              </a:rPr>
              <a:t>Con los pies separados, rodillas </a:t>
            </a:r>
            <a:r>
              <a:rPr lang="es-CO" dirty="0" err="1">
                <a:solidFill>
                  <a:srgbClr val="333333"/>
                </a:solidFill>
                <a:latin typeface="Arial" panose="020B0604020202020204" pitchFamily="34" charset="0"/>
                <a:ea typeface="Times New Roman" panose="02020603050405020304" pitchFamily="18" charset="0"/>
                <a:cs typeface="Times New Roman" panose="02020603050405020304" pitchFamily="18" charset="0"/>
              </a:rPr>
              <a:t>semiflexionadas</a:t>
            </a:r>
            <a:r>
              <a:rPr lang="es-CO" dirty="0">
                <a:solidFill>
                  <a:srgbClr val="333333"/>
                </a:solidFill>
                <a:latin typeface="Arial" panose="020B0604020202020204" pitchFamily="34" charset="0"/>
                <a:ea typeface="Times New Roman" panose="02020603050405020304" pitchFamily="18" charset="0"/>
                <a:cs typeface="Times New Roman" panose="02020603050405020304" pitchFamily="18" charset="0"/>
              </a:rPr>
              <a:t> y la espalda recta, lleva la cabeza sobre la mano izquierda sobre la cabeza inclinando el tronco hacia la derecha hasta sentir una leve tensión en el costado izquierdo, sostén por cinco segundos y vuelve al centro.</a:t>
            </a:r>
            <a:endParaRPr lang="es-CO" sz="1600" dirty="0">
              <a:effectLst/>
              <a:latin typeface="Calibri" panose="020F0502020204030204" pitchFamily="34" charset="0"/>
              <a:ea typeface="Calibri" panose="020F0502020204030204" pitchFamily="34" charset="0"/>
              <a:cs typeface="Times New Roman" panose="02020603050405020304" pitchFamily="18"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1927274" y="1165240"/>
            <a:ext cx="8848578" cy="3501600"/>
          </a:xfrm>
          <a:prstGeom prst="rect">
            <a:avLst/>
          </a:prstGeom>
        </p:spPr>
        <p:txBody>
          <a:bodyPr wrap="square">
            <a:spAutoFit/>
          </a:bodyPr>
          <a:lstStyle/>
          <a:p>
            <a:pPr algn="just">
              <a:lnSpc>
                <a:spcPct val="107000"/>
              </a:lnSpc>
              <a:spcAft>
                <a:spcPts val="1500"/>
              </a:spcAft>
            </a:pPr>
            <a:r>
              <a:rPr lang="es-CO" sz="2800" b="1" kern="1800" dirty="0">
                <a:solidFill>
                  <a:srgbClr val="333333"/>
                </a:solidFill>
                <a:latin typeface="Arial" panose="020B0604020202020204" pitchFamily="34" charset="0"/>
                <a:ea typeface="Times New Roman" panose="02020603050405020304" pitchFamily="18" charset="0"/>
                <a:cs typeface="Times New Roman" panose="02020603050405020304" pitchFamily="18" charset="0"/>
              </a:rPr>
              <a:t>CADERA Y MIEMBROS INFERIORES</a:t>
            </a:r>
            <a:endParaRPr lang="es-CO"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ts val="1950"/>
              </a:lnSpc>
              <a:spcAft>
                <a:spcPts val="750"/>
              </a:spcAft>
            </a:pPr>
            <a:r>
              <a:rPr lang="es-CO" dirty="0">
                <a:solidFill>
                  <a:srgbClr val="333333"/>
                </a:solidFill>
                <a:latin typeface="Arial" panose="020B0604020202020204" pitchFamily="34" charset="0"/>
                <a:ea typeface="Times New Roman" panose="02020603050405020304" pitchFamily="18" charset="0"/>
                <a:cs typeface="Times New Roman" panose="02020603050405020304" pitchFamily="18" charset="0"/>
              </a:rPr>
              <a:t>El permanecer sentado durante tiempos prolongados puede producir </a:t>
            </a:r>
            <a:r>
              <a:rPr lang="es-CO" b="1" dirty="0">
                <a:solidFill>
                  <a:srgbClr val="333333"/>
                </a:solidFill>
                <a:latin typeface="Arial" panose="020B0604020202020204" pitchFamily="34" charset="0"/>
                <a:ea typeface="Times New Roman" panose="02020603050405020304" pitchFamily="18" charset="0"/>
                <a:cs typeface="Times New Roman" panose="02020603050405020304" pitchFamily="18" charset="0"/>
              </a:rPr>
              <a:t>fatiga en los músculos de la cadera y disminuir el retorno venoso de las piernas ocasionando la sensación de adormecimiento, cansancio, calambres y dolor.</a:t>
            </a:r>
            <a:endParaRPr lang="es-CO"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1500"/>
              </a:spcAft>
            </a:pPr>
            <a:r>
              <a:rPr lang="es-CO" sz="2800" b="1" kern="1800" dirty="0">
                <a:solidFill>
                  <a:srgbClr val="333333"/>
                </a:solidFill>
                <a:latin typeface="Arial" panose="020B0604020202020204" pitchFamily="34" charset="0"/>
                <a:ea typeface="Times New Roman" panose="02020603050405020304" pitchFamily="18" charset="0"/>
                <a:cs typeface="Times New Roman" panose="02020603050405020304" pitchFamily="18" charset="0"/>
              </a:rPr>
              <a:t>Para evitarlos, es necesario que realices los siguientes ejercicios</a:t>
            </a:r>
            <a:endParaRPr lang="es-CO" sz="16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ts val="1950"/>
              </a:lnSpc>
              <a:spcAft>
                <a:spcPts val="600"/>
              </a:spcAft>
              <a:buSzPts val="1000"/>
              <a:buFont typeface="Symbol" panose="05050102010706020507" pitchFamily="18" charset="2"/>
              <a:buChar char=""/>
              <a:tabLst>
                <a:tab pos="457200" algn="l"/>
              </a:tabLst>
            </a:pPr>
            <a:r>
              <a:rPr lang="es-CO" dirty="0">
                <a:solidFill>
                  <a:srgbClr val="333333"/>
                </a:solidFill>
                <a:latin typeface="Arial" panose="020B0604020202020204" pitchFamily="34" charset="0"/>
                <a:ea typeface="Times New Roman" panose="02020603050405020304" pitchFamily="18" charset="0"/>
                <a:cs typeface="Times New Roman" panose="02020603050405020304" pitchFamily="18" charset="0"/>
              </a:rPr>
              <a:t>De pie, con la espalda recta y las rodillas </a:t>
            </a:r>
            <a:r>
              <a:rPr lang="es-CO" dirty="0" err="1">
                <a:solidFill>
                  <a:srgbClr val="333333"/>
                </a:solidFill>
                <a:latin typeface="Arial" panose="020B0604020202020204" pitchFamily="34" charset="0"/>
                <a:ea typeface="Times New Roman" panose="02020603050405020304" pitchFamily="18" charset="0"/>
                <a:cs typeface="Times New Roman" panose="02020603050405020304" pitchFamily="18" charset="0"/>
              </a:rPr>
              <a:t>semiflexionadas</a:t>
            </a:r>
            <a:r>
              <a:rPr lang="es-CO" dirty="0">
                <a:solidFill>
                  <a:srgbClr val="333333"/>
                </a:solidFill>
                <a:latin typeface="Arial" panose="020B0604020202020204" pitchFamily="34" charset="0"/>
                <a:ea typeface="Times New Roman" panose="02020603050405020304" pitchFamily="18" charset="0"/>
                <a:cs typeface="Times New Roman" panose="02020603050405020304" pitchFamily="18" charset="0"/>
              </a:rPr>
              <a:t>, coloca las manos en la cintura y lleva la cadera hacia adelante, sostén por cinco segundos, vuelve al centro y repite hacia atrás sosteniendo por igual tiempo.</a:t>
            </a:r>
            <a:endParaRPr lang="es-CO" sz="1600" dirty="0">
              <a:effectLst/>
              <a:latin typeface="Calibri" panose="020F0502020204030204" pitchFamily="34" charset="0"/>
              <a:ea typeface="Calibri" panose="020F0502020204030204" pitchFamily="34" charset="0"/>
              <a:cs typeface="Times New Roman" panose="02020603050405020304" pitchFamily="18" charset="0"/>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2264899" y="1215574"/>
            <a:ext cx="8496886" cy="5068054"/>
          </a:xfrm>
          <a:prstGeom prst="rect">
            <a:avLst/>
          </a:prstGeom>
        </p:spPr>
        <p:txBody>
          <a:bodyPr wrap="square">
            <a:spAutoFit/>
          </a:bodyPr>
          <a:lstStyle/>
          <a:p>
            <a:pPr marL="342900" lvl="0" indent="-342900" algn="just">
              <a:lnSpc>
                <a:spcPts val="1950"/>
              </a:lnSpc>
              <a:spcAft>
                <a:spcPts val="600"/>
              </a:spcAft>
              <a:buSzPts val="1000"/>
              <a:buFont typeface="Symbol" panose="05050102010706020507" pitchFamily="18" charset="2"/>
              <a:buChar char=""/>
              <a:tabLst>
                <a:tab pos="457200" algn="l"/>
              </a:tabLst>
            </a:pPr>
            <a:endParaRPr lang="es-CO" dirty="0">
              <a:solidFill>
                <a:srgbClr val="333333"/>
              </a:solidFill>
              <a:latin typeface="Arial" panose="020B0604020202020204" pitchFamily="34" charset="0"/>
              <a:ea typeface="Times New Roman" panose="02020603050405020304" pitchFamily="18" charset="0"/>
              <a:cs typeface="Times New Roman" panose="02020603050405020304" pitchFamily="18" charset="0"/>
            </a:endParaRPr>
          </a:p>
          <a:p>
            <a:pPr marL="342900" lvl="0" indent="-342900" algn="just">
              <a:lnSpc>
                <a:spcPts val="1950"/>
              </a:lnSpc>
              <a:spcAft>
                <a:spcPts val="600"/>
              </a:spcAft>
              <a:buSzPts val="1000"/>
              <a:buFont typeface="Symbol" panose="05050102010706020507" pitchFamily="18" charset="2"/>
              <a:buChar char=""/>
              <a:tabLst>
                <a:tab pos="457200" algn="l"/>
              </a:tabLst>
            </a:pPr>
            <a:endParaRPr lang="es-CO" dirty="0">
              <a:solidFill>
                <a:srgbClr val="333333"/>
              </a:solidFill>
              <a:latin typeface="Arial" panose="020B0604020202020204" pitchFamily="34" charset="0"/>
              <a:ea typeface="Times New Roman" panose="02020603050405020304" pitchFamily="18" charset="0"/>
              <a:cs typeface="Times New Roman" panose="02020603050405020304" pitchFamily="18" charset="0"/>
            </a:endParaRPr>
          </a:p>
          <a:p>
            <a:pPr marL="342900" lvl="0" indent="-342900" algn="just">
              <a:lnSpc>
                <a:spcPts val="1950"/>
              </a:lnSpc>
              <a:spcAft>
                <a:spcPts val="600"/>
              </a:spcAft>
              <a:buSzPts val="1000"/>
              <a:buFont typeface="Symbol" panose="05050102010706020507" pitchFamily="18" charset="2"/>
              <a:buChar char=""/>
              <a:tabLst>
                <a:tab pos="457200" algn="l"/>
              </a:tabLst>
            </a:pPr>
            <a:r>
              <a:rPr lang="es-CO" dirty="0">
                <a:solidFill>
                  <a:srgbClr val="333333"/>
                </a:solidFill>
                <a:latin typeface="Arial" panose="020B0604020202020204" pitchFamily="34" charset="0"/>
                <a:ea typeface="Times New Roman" panose="02020603050405020304" pitchFamily="18" charset="0"/>
                <a:cs typeface="Times New Roman" panose="02020603050405020304" pitchFamily="18" charset="0"/>
              </a:rPr>
              <a:t>Levanta la pierna izquierda llevando a la rodilla a la altura de la cadera, imagina que el pie está ubicado sobre el pedal de una bicicleta y empieza a pedalear de forma suave hacia adelante. Realiza 5 movimientos de pedaleo suaves y cambia de pierna.</a:t>
            </a:r>
          </a:p>
          <a:p>
            <a:pPr marL="342900" lvl="0" indent="-342900" algn="just">
              <a:lnSpc>
                <a:spcPts val="1950"/>
              </a:lnSpc>
              <a:spcAft>
                <a:spcPts val="600"/>
              </a:spcAft>
              <a:buSzPts val="1000"/>
              <a:buFont typeface="Symbol" panose="05050102010706020507" pitchFamily="18" charset="2"/>
              <a:buChar char=""/>
              <a:tabLst>
                <a:tab pos="457200" algn="l"/>
              </a:tabLst>
            </a:pPr>
            <a:endParaRPr lang="es-CO" sz="16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ts val="1950"/>
              </a:lnSpc>
              <a:spcAft>
                <a:spcPts val="600"/>
              </a:spcAft>
              <a:buSzPts val="1000"/>
              <a:buFont typeface="Symbol" panose="05050102010706020507" pitchFamily="18" charset="2"/>
              <a:buChar char=""/>
              <a:tabLst>
                <a:tab pos="457200" algn="l"/>
              </a:tabLst>
            </a:pPr>
            <a:r>
              <a:rPr lang="es-CO" dirty="0">
                <a:solidFill>
                  <a:srgbClr val="333333"/>
                </a:solidFill>
                <a:latin typeface="Arial" panose="020B0604020202020204" pitchFamily="34" charset="0"/>
                <a:ea typeface="Times New Roman" panose="02020603050405020304" pitchFamily="18" charset="0"/>
                <a:cs typeface="Times New Roman" panose="02020603050405020304" pitchFamily="18" charset="0"/>
              </a:rPr>
              <a:t>- De pie, dibuja con toda la pierna derecha 5 círculos grandes hacia adentro, realizando el movimiento desde la cadera. Descansa y después dibuja cinco círculos hacia afuera.</a:t>
            </a:r>
          </a:p>
          <a:p>
            <a:pPr marL="342900" lvl="0" indent="-342900" algn="just">
              <a:lnSpc>
                <a:spcPts val="1950"/>
              </a:lnSpc>
              <a:spcAft>
                <a:spcPts val="600"/>
              </a:spcAft>
              <a:buSzPts val="1000"/>
              <a:buFont typeface="Symbol" panose="05050102010706020507" pitchFamily="18" charset="2"/>
              <a:buChar char=""/>
              <a:tabLst>
                <a:tab pos="457200" algn="l"/>
              </a:tabLst>
            </a:pPr>
            <a:endParaRPr lang="es-CO" sz="16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ts val="1950"/>
              </a:lnSpc>
              <a:spcAft>
                <a:spcPts val="600"/>
              </a:spcAft>
              <a:buSzPts val="1000"/>
              <a:buFont typeface="Symbol" panose="05050102010706020507" pitchFamily="18" charset="2"/>
              <a:buChar char=""/>
              <a:tabLst>
                <a:tab pos="457200" algn="l"/>
              </a:tabLst>
            </a:pPr>
            <a:r>
              <a:rPr lang="es-CO" dirty="0">
                <a:solidFill>
                  <a:srgbClr val="333333"/>
                </a:solidFill>
                <a:latin typeface="Arial" panose="020B0604020202020204" pitchFamily="34" charset="0"/>
                <a:ea typeface="Times New Roman" panose="02020603050405020304" pitchFamily="18" charset="0"/>
                <a:cs typeface="Times New Roman" panose="02020603050405020304" pitchFamily="18" charset="0"/>
              </a:rPr>
              <a:t>De pie, con la espalda recta, dobla hacia atrás la pierna derecha y toma la punta del pie con la mano derecha, manteniendo la pierna izquierda semiflexionada, con ambas rodillas el mismo nivel y el tronco erguido.</a:t>
            </a:r>
          </a:p>
          <a:p>
            <a:pPr marL="342900" lvl="0" indent="-342900" algn="just">
              <a:lnSpc>
                <a:spcPts val="1950"/>
              </a:lnSpc>
              <a:spcAft>
                <a:spcPts val="600"/>
              </a:spcAft>
              <a:buSzPts val="1000"/>
              <a:buFont typeface="Symbol" panose="05050102010706020507" pitchFamily="18" charset="2"/>
              <a:buChar char=""/>
              <a:tabLst>
                <a:tab pos="457200" algn="l"/>
              </a:tabLst>
            </a:pPr>
            <a:endParaRPr lang="es-CO" sz="16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ts val="1950"/>
              </a:lnSpc>
              <a:spcAft>
                <a:spcPts val="600"/>
              </a:spcAft>
              <a:buSzPts val="1000"/>
              <a:buFont typeface="Symbol" panose="05050102010706020507" pitchFamily="18" charset="2"/>
              <a:buChar char=""/>
              <a:tabLst>
                <a:tab pos="457200" algn="l"/>
              </a:tabLst>
            </a:pPr>
            <a:r>
              <a:rPr lang="es-CO" dirty="0">
                <a:solidFill>
                  <a:srgbClr val="333333"/>
                </a:solidFill>
                <a:latin typeface="Arial" panose="020B0604020202020204" pitchFamily="34" charset="0"/>
                <a:ea typeface="Times New Roman" panose="02020603050405020304" pitchFamily="18" charset="0"/>
                <a:cs typeface="Times New Roman" panose="02020603050405020304" pitchFamily="18" charset="0"/>
              </a:rPr>
              <a:t>Si observas molestias, hormigueo o mareo suspende la actividad y consulta a tu medico.</a:t>
            </a:r>
            <a:endParaRPr lang="es-CO" sz="1600" dirty="0">
              <a:effectLst/>
              <a:latin typeface="Calibri" panose="020F0502020204030204" pitchFamily="34" charset="0"/>
              <a:ea typeface="Calibri" panose="020F0502020204030204" pitchFamily="34" charset="0"/>
              <a:cs typeface="Times New Roman" panose="02020603050405020304" pitchFamily="18" charset="0"/>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ángulo 2"/>
          <p:cNvSpPr/>
          <p:nvPr/>
        </p:nvSpPr>
        <p:spPr>
          <a:xfrm>
            <a:off x="3047999" y="1620172"/>
            <a:ext cx="7685649" cy="3463769"/>
          </a:xfrm>
          <a:prstGeom prst="rect">
            <a:avLst/>
          </a:prstGeom>
        </p:spPr>
        <p:txBody>
          <a:bodyPr wrap="square">
            <a:spAutoFit/>
          </a:bodyPr>
          <a:lstStyle/>
          <a:p>
            <a:pPr algn="ctr">
              <a:lnSpc>
                <a:spcPct val="107000"/>
              </a:lnSpc>
              <a:spcAft>
                <a:spcPts val="1500"/>
              </a:spcAft>
            </a:pPr>
            <a:r>
              <a:rPr lang="es-CO" sz="2800" b="1" kern="1800" dirty="0">
                <a:solidFill>
                  <a:srgbClr val="333333"/>
                </a:solidFill>
                <a:latin typeface="Arial" panose="020B0604020202020204" pitchFamily="34" charset="0"/>
                <a:ea typeface="Times New Roman" panose="02020603050405020304" pitchFamily="18" charset="0"/>
                <a:cs typeface="Times New Roman" panose="02020603050405020304" pitchFamily="18" charset="0"/>
              </a:rPr>
              <a:t>EJERCICIOS QUE TE AYUDARÁN A RELAJARTE</a:t>
            </a:r>
            <a:endParaRPr lang="es-CO"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ts val="1950"/>
              </a:lnSpc>
              <a:spcAft>
                <a:spcPts val="750"/>
              </a:spcAft>
            </a:pPr>
            <a:r>
              <a:rPr lang="es-CO" dirty="0">
                <a:solidFill>
                  <a:srgbClr val="333333"/>
                </a:solidFill>
                <a:latin typeface="Arial" panose="020B0604020202020204" pitchFamily="34" charset="0"/>
                <a:ea typeface="Times New Roman" panose="02020603050405020304" pitchFamily="18" charset="0"/>
                <a:cs typeface="Times New Roman" panose="02020603050405020304" pitchFamily="18" charset="0"/>
              </a:rPr>
              <a:t>Es importante respirar con los músculos del abdomen (inflando y desinflando el estomago) de forma lenta y rítmica, conteniendo la respiración por unos instantes.</a:t>
            </a:r>
          </a:p>
          <a:p>
            <a:pPr algn="just">
              <a:lnSpc>
                <a:spcPts val="1950"/>
              </a:lnSpc>
              <a:spcAft>
                <a:spcPts val="750"/>
              </a:spcAft>
            </a:pPr>
            <a:endParaRPr lang="es-CO" sz="16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ts val="1950"/>
              </a:lnSpc>
              <a:spcAft>
                <a:spcPts val="600"/>
              </a:spcAft>
              <a:buSzPts val="1000"/>
              <a:buFont typeface="Symbol" panose="05050102010706020507" pitchFamily="18" charset="2"/>
              <a:buChar char=""/>
              <a:tabLst>
                <a:tab pos="457200" algn="l"/>
              </a:tabLst>
            </a:pPr>
            <a:r>
              <a:rPr lang="es-CO" dirty="0">
                <a:solidFill>
                  <a:srgbClr val="333333"/>
                </a:solidFill>
                <a:latin typeface="Arial" panose="020B0604020202020204" pitchFamily="34" charset="0"/>
                <a:ea typeface="Times New Roman" panose="02020603050405020304" pitchFamily="18" charset="0"/>
                <a:cs typeface="Times New Roman" panose="02020603050405020304" pitchFamily="18" charset="0"/>
              </a:rPr>
              <a:t>En una silla, siéntate cómodamente, con la espalda recta y comienza a concentrarte en tu respiración, enfocando tu atención en la entrada y salida del aire que respiras. Después de unos minutos te sentirás más relajado y calmado, y te sentirás con mayor energía.</a:t>
            </a:r>
            <a:endParaRPr lang="es-CO" sz="1600" dirty="0">
              <a:effectLst/>
              <a:latin typeface="Calibri" panose="020F0502020204030204" pitchFamily="34" charset="0"/>
              <a:ea typeface="Calibri" panose="020F0502020204030204" pitchFamily="34" charset="0"/>
              <a:cs typeface="Times New Roman" panose="02020603050405020304" pitchFamily="18" charset="0"/>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2560321" y="1510526"/>
            <a:ext cx="7371470" cy="3657411"/>
          </a:xfrm>
          <a:prstGeom prst="rect">
            <a:avLst/>
          </a:prstGeom>
        </p:spPr>
        <p:txBody>
          <a:bodyPr wrap="square">
            <a:spAutoFit/>
          </a:bodyPr>
          <a:lstStyle/>
          <a:p>
            <a:pPr marL="342900" lvl="0" indent="-342900" algn="just">
              <a:lnSpc>
                <a:spcPts val="1950"/>
              </a:lnSpc>
              <a:spcAft>
                <a:spcPts val="600"/>
              </a:spcAft>
              <a:buSzPts val="1000"/>
              <a:buFont typeface="Symbol" panose="05050102010706020507" pitchFamily="18" charset="2"/>
              <a:buChar char=""/>
              <a:tabLst>
                <a:tab pos="457200" algn="l"/>
              </a:tabLst>
            </a:pPr>
            <a:r>
              <a:rPr lang="es-CO" dirty="0">
                <a:solidFill>
                  <a:srgbClr val="333333"/>
                </a:solidFill>
                <a:latin typeface="Arial" panose="020B0604020202020204" pitchFamily="34" charset="0"/>
                <a:ea typeface="Times New Roman" panose="02020603050405020304" pitchFamily="18" charset="0"/>
                <a:cs typeface="Times New Roman" panose="02020603050405020304" pitchFamily="18" charset="0"/>
              </a:rPr>
              <a:t>Otra buena forma de relajarse es hacerse masajes en el cuello. Frota tus manos hasta que se calienten y luego pásalas suavemente por tu cuello.</a:t>
            </a:r>
            <a:endParaRPr lang="es-CO" sz="16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ts val="1950"/>
              </a:lnSpc>
              <a:spcAft>
                <a:spcPts val="600"/>
              </a:spcAft>
              <a:buSzPts val="1000"/>
              <a:buFont typeface="Symbol" panose="05050102010706020507" pitchFamily="18" charset="2"/>
              <a:buChar char=""/>
              <a:tabLst>
                <a:tab pos="457200" algn="l"/>
              </a:tabLst>
            </a:pPr>
            <a:r>
              <a:rPr lang="es-CO" dirty="0">
                <a:solidFill>
                  <a:srgbClr val="333333"/>
                </a:solidFill>
                <a:latin typeface="Arial" panose="020B0604020202020204" pitchFamily="34" charset="0"/>
                <a:ea typeface="Times New Roman" panose="02020603050405020304" pitchFamily="18" charset="0"/>
                <a:cs typeface="Times New Roman" panose="02020603050405020304" pitchFamily="18" charset="0"/>
              </a:rPr>
              <a:t>Masajea los costados de la columna con los nudillos de tu mano y también pasa las yemas de tus dedos por tu cráneo. Eso te hará sentir mejor durante la jornada laboral.</a:t>
            </a:r>
          </a:p>
          <a:p>
            <a:pPr marL="342900" lvl="0" indent="-342900" algn="just">
              <a:lnSpc>
                <a:spcPts val="1950"/>
              </a:lnSpc>
              <a:spcAft>
                <a:spcPts val="600"/>
              </a:spcAft>
              <a:buSzPts val="1000"/>
              <a:buFont typeface="Symbol" panose="05050102010706020507" pitchFamily="18" charset="2"/>
              <a:buChar char=""/>
              <a:tabLst>
                <a:tab pos="457200" algn="l"/>
              </a:tabLst>
            </a:pPr>
            <a:endParaRPr lang="es-CO"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ts val="1950"/>
              </a:lnSpc>
              <a:spcAft>
                <a:spcPts val="750"/>
              </a:spcAft>
            </a:pPr>
            <a:r>
              <a:rPr lang="es-CO" dirty="0">
                <a:solidFill>
                  <a:srgbClr val="0033A0"/>
                </a:solidFill>
                <a:latin typeface="Arial" panose="020B0604020202020204" pitchFamily="34" charset="0"/>
                <a:ea typeface="Times New Roman" panose="02020603050405020304" pitchFamily="18" charset="0"/>
                <a:cs typeface="Times New Roman" panose="02020603050405020304" pitchFamily="18" charset="0"/>
                <a:hlinkClick r:id="rId2"/>
              </a:rPr>
              <a:t>Las pausas activas</a:t>
            </a:r>
            <a:r>
              <a:rPr lang="es-CO" dirty="0">
                <a:solidFill>
                  <a:srgbClr val="333333"/>
                </a:solidFill>
                <a:latin typeface="Arial" panose="020B0604020202020204" pitchFamily="34" charset="0"/>
                <a:ea typeface="Times New Roman" panose="02020603050405020304" pitchFamily="18" charset="0"/>
                <a:cs typeface="Times New Roman" panose="02020603050405020304" pitchFamily="18" charset="0"/>
              </a:rPr>
              <a:t> no te llevarán mucho tiempo y te darán tranquilidad, energía y flexibilidad a esas partes del cuerpo que se quedan quietas durante el tiempo que permaneces en tu trabajo. La espalda entumecida, las manos que duelen y las piernas dormidas quedarán en el olvido si, durante unos minutos al día, le dedicas a tu cuerpo un minuto de tu tiempo. No te vas a arrepentir.</a:t>
            </a:r>
            <a:endParaRPr lang="es-CO" sz="1600" dirty="0">
              <a:effectLst/>
              <a:latin typeface="Calibri" panose="020F0502020204030204" pitchFamily="34" charset="0"/>
              <a:ea typeface="Calibri" panose="020F0502020204030204" pitchFamily="34" charset="0"/>
              <a:cs typeface="Times New Roman" panose="02020603050405020304" pitchFamily="18" charset="0"/>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pPr algn="ctr"/>
            <a:r>
              <a:rPr lang="es-CO" b="1" dirty="0"/>
              <a:t>Ejercicios recomendados para pausas activas</a:t>
            </a:r>
            <a:endParaRPr lang="es-CO" dirty="0"/>
          </a:p>
        </p:txBody>
      </p:sp>
      <p:pic>
        <p:nvPicPr>
          <p:cNvPr id="1026" name="Picture 2" descr="Imagen relacionada"/>
          <p:cNvPicPr>
            <a:picLocks noGrp="1" noChangeAspect="1" noChangeArrowheads="1"/>
          </p:cNvPicPr>
          <p:nvPr>
            <p:ph idx="1"/>
          </p:nvPr>
        </p:nvPicPr>
        <p:blipFill>
          <a:blip r:embed="rId2">
            <a:extLst>
              <a:ext uri="{28A0092B-C50C-407E-A947-70E740481C1C}">
                <a14:useLocalDpi xmlns:a14="http://schemas.microsoft.com/office/drawing/2010/main" val="0"/>
              </a:ext>
            </a:extLst>
          </a:blip>
          <a:stretch>
            <a:fillRect/>
          </a:stretch>
        </p:blipFill>
        <p:spPr bwMode="auto">
          <a:xfrm>
            <a:off x="4528080" y="2133600"/>
            <a:ext cx="5037666" cy="377825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3048000" y="1920895"/>
            <a:ext cx="6096000" cy="3016210"/>
          </a:xfrm>
          <a:prstGeom prst="rect">
            <a:avLst/>
          </a:prstGeom>
        </p:spPr>
        <p:txBody>
          <a:bodyPr>
            <a:spAutoFit/>
          </a:bodyPr>
          <a:lstStyle/>
          <a:p>
            <a:pPr algn="just">
              <a:lnSpc>
                <a:spcPts val="1950"/>
              </a:lnSpc>
              <a:spcAft>
                <a:spcPts val="750"/>
              </a:spcAft>
            </a:pPr>
            <a:r>
              <a:rPr lang="es-CO" dirty="0">
                <a:solidFill>
                  <a:srgbClr val="333333"/>
                </a:solidFill>
                <a:latin typeface="Arial" panose="020B0604020202020204" pitchFamily="34" charset="0"/>
                <a:ea typeface="Times New Roman" panose="02020603050405020304" pitchFamily="18" charset="0"/>
                <a:cs typeface="Times New Roman" panose="02020603050405020304" pitchFamily="18" charset="0"/>
              </a:rPr>
              <a:t>Por más cómodo que te sientas durante el tiempo que dure tu jornada laboral, los músculos de tu cuerpo se resienten ante la falta de movimiento y es ahí donde comienza el padecimiento de </a:t>
            </a:r>
            <a:r>
              <a:rPr lang="es-CO" dirty="0">
                <a:solidFill>
                  <a:srgbClr val="0033A0"/>
                </a:solidFill>
                <a:latin typeface="Arial" panose="020B0604020202020204" pitchFamily="34" charset="0"/>
                <a:ea typeface="Times New Roman" panose="02020603050405020304" pitchFamily="18" charset="0"/>
                <a:cs typeface="Times New Roman" panose="02020603050405020304" pitchFamily="18" charset="0"/>
                <a:hlinkClick r:id="rId2"/>
              </a:rPr>
              <a:t>enfermedades </a:t>
            </a:r>
            <a:r>
              <a:rPr lang="es-CO" dirty="0">
                <a:solidFill>
                  <a:srgbClr val="333333"/>
                </a:solidFill>
                <a:latin typeface="Arial" panose="020B0604020202020204" pitchFamily="34" charset="0"/>
                <a:ea typeface="Times New Roman" panose="02020603050405020304" pitchFamily="18" charset="0"/>
                <a:cs typeface="Times New Roman" panose="02020603050405020304" pitchFamily="18" charset="0"/>
              </a:rPr>
              <a:t>como el síndrome del túnel carpiano, desgarres musculares, problemas visuales, entre otros.</a:t>
            </a:r>
            <a:endParaRPr lang="es-CO"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ts val="1950"/>
              </a:lnSpc>
              <a:spcAft>
                <a:spcPts val="750"/>
              </a:spcAft>
            </a:pPr>
            <a:r>
              <a:rPr lang="es-CO" dirty="0">
                <a:solidFill>
                  <a:srgbClr val="333333"/>
                </a:solidFill>
                <a:latin typeface="Arial" panose="020B0604020202020204" pitchFamily="34" charset="0"/>
                <a:ea typeface="Times New Roman" panose="02020603050405020304" pitchFamily="18" charset="0"/>
                <a:cs typeface="Times New Roman" panose="02020603050405020304" pitchFamily="18" charset="0"/>
              </a:rPr>
              <a:t>Las piernas, los hombros, las caderas, el cuello, la espalda y hasta tus ojos pueden estar en peligro mientras trabajas. En el siguiente artículo te recomendamos algunos ejercicios para que realices durante las</a:t>
            </a:r>
            <a:r>
              <a:rPr lang="es-CO" dirty="0">
                <a:solidFill>
                  <a:srgbClr val="0033A0"/>
                </a:solidFill>
                <a:latin typeface="Arial" panose="020B0604020202020204" pitchFamily="34" charset="0"/>
                <a:ea typeface="Times New Roman" panose="02020603050405020304" pitchFamily="18" charset="0"/>
                <a:cs typeface="Times New Roman" panose="02020603050405020304" pitchFamily="18" charset="0"/>
                <a:hlinkClick r:id="rId3"/>
              </a:rPr>
              <a:t> </a:t>
            </a:r>
            <a:r>
              <a:rPr lang="es-CO" b="1" dirty="0">
                <a:solidFill>
                  <a:srgbClr val="0033A0"/>
                </a:solidFill>
                <a:latin typeface="Arial" panose="020B0604020202020204" pitchFamily="34" charset="0"/>
                <a:ea typeface="Times New Roman" panose="02020603050405020304" pitchFamily="18" charset="0"/>
                <a:cs typeface="Times New Roman" panose="02020603050405020304" pitchFamily="18" charset="0"/>
                <a:hlinkClick r:id="rId3"/>
              </a:rPr>
              <a:t>pausas </a:t>
            </a:r>
            <a:r>
              <a:rPr lang="es-CO" dirty="0">
                <a:solidFill>
                  <a:srgbClr val="0033A0"/>
                </a:solidFill>
                <a:latin typeface="Arial" panose="020B0604020202020204" pitchFamily="34" charset="0"/>
                <a:ea typeface="Times New Roman" panose="02020603050405020304" pitchFamily="18" charset="0"/>
                <a:cs typeface="Times New Roman" panose="02020603050405020304" pitchFamily="18" charset="0"/>
                <a:hlinkClick r:id="rId3"/>
              </a:rPr>
              <a:t>activas</a:t>
            </a:r>
            <a:r>
              <a:rPr lang="es-CO" dirty="0">
                <a:solidFill>
                  <a:srgbClr val="333333"/>
                </a:solidFill>
                <a:latin typeface="Arial" panose="020B0604020202020204" pitchFamily="34" charset="0"/>
                <a:ea typeface="Times New Roman" panose="02020603050405020304" pitchFamily="18" charset="0"/>
                <a:cs typeface="Times New Roman" panose="02020603050405020304" pitchFamily="18" charset="0"/>
              </a:rPr>
              <a:t> en el trabajo y evites muchas enfermedades.</a:t>
            </a:r>
            <a:endParaRPr lang="es-CO" sz="1600" dirty="0">
              <a:effectLst/>
              <a:latin typeface="Calibri" panose="020F0502020204030204" pitchFamily="34" charset="0"/>
              <a:ea typeface="Calibri" panose="020F0502020204030204" pitchFamily="34" charset="0"/>
              <a:cs typeface="Times New Roman" panose="02020603050405020304" pitchFamily="18"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1842868" y="-8800"/>
            <a:ext cx="8665698" cy="6387005"/>
          </a:xfrm>
          <a:prstGeom prst="rect">
            <a:avLst/>
          </a:prstGeom>
        </p:spPr>
        <p:txBody>
          <a:bodyPr wrap="square">
            <a:spAutoFit/>
          </a:bodyPr>
          <a:lstStyle/>
          <a:p>
            <a:pPr algn="just">
              <a:lnSpc>
                <a:spcPct val="107000"/>
              </a:lnSpc>
              <a:spcAft>
                <a:spcPts val="1500"/>
              </a:spcAft>
            </a:pPr>
            <a:endParaRPr lang="es-CO" sz="2800" b="1" kern="1800" dirty="0">
              <a:solidFill>
                <a:srgbClr val="333333"/>
              </a:solidFill>
              <a:latin typeface="Arial" panose="020B0604020202020204" pitchFamily="34" charset="0"/>
              <a:ea typeface="Times New Roman" panose="02020603050405020304" pitchFamily="18" charset="0"/>
              <a:cs typeface="Times New Roman" panose="02020603050405020304" pitchFamily="18" charset="0"/>
            </a:endParaRPr>
          </a:p>
          <a:p>
            <a:pPr algn="just">
              <a:lnSpc>
                <a:spcPct val="107000"/>
              </a:lnSpc>
              <a:spcAft>
                <a:spcPts val="1500"/>
              </a:spcAft>
            </a:pPr>
            <a:endParaRPr lang="es-CO" sz="2800" b="1" kern="1800" dirty="0">
              <a:solidFill>
                <a:srgbClr val="333333"/>
              </a:solidFill>
              <a:latin typeface="Arial" panose="020B0604020202020204" pitchFamily="34" charset="0"/>
              <a:ea typeface="Times New Roman" panose="02020603050405020304" pitchFamily="18" charset="0"/>
              <a:cs typeface="Times New Roman" panose="02020603050405020304" pitchFamily="18" charset="0"/>
            </a:endParaRPr>
          </a:p>
          <a:p>
            <a:pPr algn="just">
              <a:lnSpc>
                <a:spcPct val="107000"/>
              </a:lnSpc>
              <a:spcAft>
                <a:spcPts val="1500"/>
              </a:spcAft>
            </a:pPr>
            <a:r>
              <a:rPr lang="es-CO" sz="2800" b="1" kern="1800" dirty="0">
                <a:solidFill>
                  <a:srgbClr val="333333"/>
                </a:solidFill>
                <a:latin typeface="Arial" panose="020B0604020202020204" pitchFamily="34" charset="0"/>
                <a:ea typeface="Times New Roman" panose="02020603050405020304" pitchFamily="18" charset="0"/>
                <a:cs typeface="Times New Roman" panose="02020603050405020304" pitchFamily="18" charset="0"/>
              </a:rPr>
              <a:t>Ojos</a:t>
            </a:r>
            <a:endParaRPr lang="es-CO"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ts val="1950"/>
              </a:lnSpc>
              <a:spcAft>
                <a:spcPts val="750"/>
              </a:spcAft>
            </a:pPr>
            <a:r>
              <a:rPr lang="es-CO" dirty="0">
                <a:solidFill>
                  <a:srgbClr val="333333"/>
                </a:solidFill>
                <a:latin typeface="Arial" panose="020B0604020202020204" pitchFamily="34" charset="0"/>
                <a:ea typeface="Times New Roman" panose="02020603050405020304" pitchFamily="18" charset="0"/>
                <a:cs typeface="Times New Roman" panose="02020603050405020304" pitchFamily="18" charset="0"/>
              </a:rPr>
              <a:t>Los ejercicios que describiremos a continuación te ayudarán a fortalecer </a:t>
            </a:r>
            <a:r>
              <a:rPr lang="es-CO" b="1" dirty="0">
                <a:solidFill>
                  <a:srgbClr val="333333"/>
                </a:solidFill>
                <a:latin typeface="Arial" panose="020B0604020202020204" pitchFamily="34" charset="0"/>
                <a:ea typeface="Times New Roman" panose="02020603050405020304" pitchFamily="18" charset="0"/>
                <a:cs typeface="Times New Roman" panose="02020603050405020304" pitchFamily="18" charset="0"/>
              </a:rPr>
              <a:t>los músculos de los ojos .</a:t>
            </a:r>
            <a:r>
              <a:rPr lang="es-CO" dirty="0">
                <a:solidFill>
                  <a:srgbClr val="333333"/>
                </a:solidFill>
                <a:latin typeface="Arial" panose="020B0604020202020204" pitchFamily="34" charset="0"/>
                <a:ea typeface="Times New Roman" panose="02020603050405020304" pitchFamily="18" charset="0"/>
                <a:cs typeface="Times New Roman" panose="02020603050405020304" pitchFamily="18" charset="0"/>
              </a:rPr>
              <a:t> Intenta mantener la cabeza recta mientras lo realizas.</a:t>
            </a:r>
            <a:endParaRPr lang="es-CO" sz="16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ts val="1950"/>
              </a:lnSpc>
              <a:spcAft>
                <a:spcPts val="600"/>
              </a:spcAft>
              <a:buSzPts val="1000"/>
              <a:buFont typeface="Symbol" panose="05050102010706020507" pitchFamily="18" charset="2"/>
              <a:buChar char=""/>
              <a:tabLst>
                <a:tab pos="457200" algn="l"/>
              </a:tabLst>
            </a:pPr>
            <a:r>
              <a:rPr lang="es-CO" dirty="0">
                <a:solidFill>
                  <a:srgbClr val="333333"/>
                </a:solidFill>
                <a:latin typeface="Arial" panose="020B0604020202020204" pitchFamily="34" charset="0"/>
                <a:ea typeface="Times New Roman" panose="02020603050405020304" pitchFamily="18" charset="0"/>
                <a:cs typeface="Times New Roman" panose="02020603050405020304" pitchFamily="18" charset="0"/>
              </a:rPr>
              <a:t>Parpadea varias veces, hasta </a:t>
            </a:r>
            <a:r>
              <a:rPr lang="es-CO" b="1" dirty="0">
                <a:solidFill>
                  <a:srgbClr val="333333"/>
                </a:solidFill>
                <a:latin typeface="Arial" panose="020B0604020202020204" pitchFamily="34" charset="0"/>
                <a:ea typeface="Times New Roman" panose="02020603050405020304" pitchFamily="18" charset="0"/>
                <a:cs typeface="Times New Roman" panose="02020603050405020304" pitchFamily="18" charset="0"/>
              </a:rPr>
              <a:t>que los párpados se vuelvan húmedos.</a:t>
            </a:r>
            <a:endParaRPr lang="es-CO" sz="16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ts val="1950"/>
              </a:lnSpc>
              <a:spcAft>
                <a:spcPts val="600"/>
              </a:spcAft>
              <a:buSzPts val="1000"/>
              <a:buFont typeface="Symbol" panose="05050102010706020507" pitchFamily="18" charset="2"/>
              <a:buChar char=""/>
              <a:tabLst>
                <a:tab pos="457200" algn="l"/>
              </a:tabLst>
            </a:pPr>
            <a:r>
              <a:rPr lang="es-CO" dirty="0">
                <a:solidFill>
                  <a:srgbClr val="333333"/>
                </a:solidFill>
                <a:latin typeface="Arial" panose="020B0604020202020204" pitchFamily="34" charset="0"/>
                <a:ea typeface="Times New Roman" panose="02020603050405020304" pitchFamily="18" charset="0"/>
                <a:cs typeface="Times New Roman" panose="02020603050405020304" pitchFamily="18" charset="0"/>
              </a:rPr>
              <a:t>Cubre tus ojos con las manos (sin presionar) y </a:t>
            </a:r>
            <a:r>
              <a:rPr lang="es-CO" b="1" dirty="0">
                <a:solidFill>
                  <a:srgbClr val="333333"/>
                </a:solidFill>
                <a:latin typeface="Arial" panose="020B0604020202020204" pitchFamily="34" charset="0"/>
                <a:ea typeface="Times New Roman" panose="02020603050405020304" pitchFamily="18" charset="0"/>
                <a:cs typeface="Times New Roman" panose="02020603050405020304" pitchFamily="18" charset="0"/>
              </a:rPr>
              <a:t>mueve los ojos hacia la derecha, sostén la mirada por 6 segundos y vuelve al centro</a:t>
            </a:r>
            <a:r>
              <a:rPr lang="es-CO" dirty="0">
                <a:solidFill>
                  <a:srgbClr val="333333"/>
                </a:solidFill>
                <a:latin typeface="Arial" panose="020B0604020202020204" pitchFamily="34" charset="0"/>
                <a:ea typeface="Times New Roman" panose="02020603050405020304" pitchFamily="18" charset="0"/>
                <a:cs typeface="Times New Roman" panose="02020603050405020304" pitchFamily="18" charset="0"/>
              </a:rPr>
              <a:t>. Repite el ejercicio hacia la izquierda. Cada movimiento debe ser suave y lento. Repítelo 3 veces.</a:t>
            </a:r>
            <a:endParaRPr lang="es-CO" sz="16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ts val="1950"/>
              </a:lnSpc>
              <a:spcAft>
                <a:spcPts val="600"/>
              </a:spcAft>
              <a:buSzPts val="1000"/>
              <a:buFont typeface="Symbol" panose="05050102010706020507" pitchFamily="18" charset="2"/>
              <a:buChar char=""/>
              <a:tabLst>
                <a:tab pos="457200" algn="l"/>
              </a:tabLst>
            </a:pPr>
            <a:r>
              <a:rPr lang="es-CO" dirty="0">
                <a:solidFill>
                  <a:srgbClr val="333333"/>
                </a:solidFill>
                <a:latin typeface="Arial" panose="020B0604020202020204" pitchFamily="34" charset="0"/>
                <a:ea typeface="Times New Roman" panose="02020603050405020304" pitchFamily="18" charset="0"/>
                <a:cs typeface="Times New Roman" panose="02020603050405020304" pitchFamily="18" charset="0"/>
              </a:rPr>
              <a:t>Luego, dirige tu mirada hacia arriba</a:t>
            </a:r>
            <a:r>
              <a:rPr lang="es-CO" b="1" dirty="0">
                <a:solidFill>
                  <a:srgbClr val="333333"/>
                </a:solidFill>
                <a:latin typeface="Arial" panose="020B0604020202020204" pitchFamily="34" charset="0"/>
                <a:ea typeface="Times New Roman" panose="02020603050405020304" pitchFamily="18" charset="0"/>
                <a:cs typeface="Times New Roman" panose="02020603050405020304" pitchFamily="18" charset="0"/>
              </a:rPr>
              <a:t>. Quédate mirando 6 segundos al techo y vuelve al centro. Haz lo mismo mirando al suelo.</a:t>
            </a:r>
            <a:endParaRPr lang="es-CO" sz="16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ts val="1950"/>
              </a:lnSpc>
              <a:spcAft>
                <a:spcPts val="600"/>
              </a:spcAft>
              <a:buSzPts val="1000"/>
              <a:buFont typeface="Symbol" panose="05050102010706020507" pitchFamily="18" charset="2"/>
              <a:buChar char=""/>
              <a:tabLst>
                <a:tab pos="457200" algn="l"/>
              </a:tabLst>
            </a:pPr>
            <a:r>
              <a:rPr lang="es-CO" dirty="0">
                <a:solidFill>
                  <a:srgbClr val="333333"/>
                </a:solidFill>
                <a:latin typeface="Arial" panose="020B0604020202020204" pitchFamily="34" charset="0"/>
                <a:ea typeface="Times New Roman" panose="02020603050405020304" pitchFamily="18" charset="0"/>
                <a:cs typeface="Times New Roman" panose="02020603050405020304" pitchFamily="18" charset="0"/>
              </a:rPr>
              <a:t>Realiza movimientos circulares con los ojos. Primero realiza 2 círculos hacia la derecha y luego dos hacia la izquierda. Cada movimiento debe ser suave y lento. Repite este ejercicio 3 veces.</a:t>
            </a:r>
            <a:endParaRPr lang="es-CO" sz="16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ts val="1950"/>
              </a:lnSpc>
              <a:spcAft>
                <a:spcPts val="600"/>
              </a:spcAft>
              <a:buSzPts val="1000"/>
              <a:buFont typeface="Symbol" panose="05050102010706020507" pitchFamily="18" charset="2"/>
              <a:buChar char=""/>
              <a:tabLst>
                <a:tab pos="457200" algn="l"/>
              </a:tabLst>
            </a:pPr>
            <a:r>
              <a:rPr lang="es-CO" dirty="0">
                <a:solidFill>
                  <a:srgbClr val="333333"/>
                </a:solidFill>
                <a:latin typeface="Arial" panose="020B0604020202020204" pitchFamily="34" charset="0"/>
                <a:ea typeface="Times New Roman" panose="02020603050405020304" pitchFamily="18" charset="0"/>
                <a:cs typeface="Times New Roman" panose="02020603050405020304" pitchFamily="18" charset="0"/>
              </a:rPr>
              <a:t>Acerca el dedo índice hacia tu nariz, observa la punta del dedo por 10 segundos y luego aleja el dedo en varias direcciones siguiéndolo con tus ojos.</a:t>
            </a:r>
            <a:endParaRPr lang="es-CO" sz="16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ts val="1950"/>
              </a:lnSpc>
              <a:spcAft>
                <a:spcPts val="600"/>
              </a:spcAft>
              <a:buSzPts val="1000"/>
              <a:buFont typeface="Symbol" panose="05050102010706020507" pitchFamily="18" charset="2"/>
              <a:buChar char=""/>
              <a:tabLst>
                <a:tab pos="457200" algn="l"/>
              </a:tabLst>
            </a:pPr>
            <a:r>
              <a:rPr lang="es-CO" dirty="0">
                <a:solidFill>
                  <a:srgbClr val="333333"/>
                </a:solidFill>
                <a:latin typeface="Arial" panose="020B0604020202020204" pitchFamily="34" charset="0"/>
                <a:ea typeface="Times New Roman" panose="02020603050405020304" pitchFamily="18" charset="0"/>
                <a:cs typeface="Times New Roman" panose="02020603050405020304" pitchFamily="18" charset="0"/>
              </a:rPr>
              <a:t>Frota tus manos para calentarlas y luego ponlas sobre tus ojos cerrados.</a:t>
            </a:r>
            <a:endParaRPr lang="es-CO" sz="1600" dirty="0">
              <a:effectLst/>
              <a:latin typeface="Calibri" panose="020F0502020204030204" pitchFamily="34" charset="0"/>
              <a:ea typeface="Calibri" panose="020F0502020204030204" pitchFamily="34" charset="0"/>
              <a:cs typeface="Times New Roman" panose="02020603050405020304" pitchFamily="18"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Imagen relacionada">
            <a:extLst>
              <a:ext uri="{FF2B5EF4-FFF2-40B4-BE49-F238E27FC236}">
                <a16:creationId xmlns:a16="http://schemas.microsoft.com/office/drawing/2014/main" id="{F4327F5D-0453-403C-B383-E4B5E88F81D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69477" y="886264"/>
            <a:ext cx="8820443" cy="597173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7796973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1758462" y="-188336"/>
            <a:ext cx="8750104" cy="6489597"/>
          </a:xfrm>
          <a:prstGeom prst="rect">
            <a:avLst/>
          </a:prstGeom>
        </p:spPr>
        <p:txBody>
          <a:bodyPr wrap="square">
            <a:spAutoFit/>
          </a:bodyPr>
          <a:lstStyle/>
          <a:p>
            <a:pPr algn="just">
              <a:lnSpc>
                <a:spcPct val="107000"/>
              </a:lnSpc>
              <a:spcAft>
                <a:spcPts val="1500"/>
              </a:spcAft>
            </a:pPr>
            <a:endParaRPr lang="es-CO" sz="2800" b="1" kern="1800" dirty="0">
              <a:solidFill>
                <a:srgbClr val="333333"/>
              </a:solidFill>
              <a:latin typeface="Arial" panose="020B0604020202020204" pitchFamily="34" charset="0"/>
              <a:ea typeface="Times New Roman" panose="02020603050405020304" pitchFamily="18" charset="0"/>
              <a:cs typeface="Times New Roman" panose="02020603050405020304" pitchFamily="18" charset="0"/>
            </a:endParaRPr>
          </a:p>
          <a:p>
            <a:pPr algn="just">
              <a:lnSpc>
                <a:spcPct val="107000"/>
              </a:lnSpc>
              <a:spcAft>
                <a:spcPts val="1500"/>
              </a:spcAft>
            </a:pPr>
            <a:endParaRPr lang="es-CO" sz="2800" b="1" kern="1800" dirty="0">
              <a:solidFill>
                <a:srgbClr val="333333"/>
              </a:solidFill>
              <a:latin typeface="Arial" panose="020B0604020202020204" pitchFamily="34" charset="0"/>
              <a:ea typeface="Times New Roman" panose="02020603050405020304" pitchFamily="18" charset="0"/>
              <a:cs typeface="Times New Roman" panose="02020603050405020304" pitchFamily="18" charset="0"/>
            </a:endParaRPr>
          </a:p>
          <a:p>
            <a:pPr algn="just">
              <a:lnSpc>
                <a:spcPct val="107000"/>
              </a:lnSpc>
              <a:spcAft>
                <a:spcPts val="1500"/>
              </a:spcAft>
            </a:pPr>
            <a:r>
              <a:rPr lang="es-CO" sz="2800" b="1" kern="1800" dirty="0">
                <a:solidFill>
                  <a:srgbClr val="333333"/>
                </a:solidFill>
                <a:latin typeface="Arial" panose="020B0604020202020204" pitchFamily="34" charset="0"/>
                <a:ea typeface="Times New Roman" panose="02020603050405020304" pitchFamily="18" charset="0"/>
                <a:cs typeface="Times New Roman" panose="02020603050405020304" pitchFamily="18" charset="0"/>
              </a:rPr>
              <a:t>Cuello</a:t>
            </a:r>
            <a:endParaRPr lang="es-CO"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ts val="1950"/>
              </a:lnSpc>
              <a:spcAft>
                <a:spcPts val="750"/>
              </a:spcAft>
            </a:pPr>
            <a:r>
              <a:rPr lang="es-CO" dirty="0">
                <a:solidFill>
                  <a:srgbClr val="333333"/>
                </a:solidFill>
                <a:latin typeface="Arial" panose="020B0604020202020204" pitchFamily="34" charset="0"/>
                <a:ea typeface="Times New Roman" panose="02020603050405020304" pitchFamily="18" charset="0"/>
                <a:cs typeface="Times New Roman" panose="02020603050405020304" pitchFamily="18" charset="0"/>
              </a:rPr>
              <a:t>Estos ejercicios te ayudarán a estirar los músculos del cuello, zona donde se acumulan las tensiones físicas y mentales con mayor frecuencia.</a:t>
            </a:r>
            <a:endParaRPr lang="es-CO" sz="16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ts val="1950"/>
              </a:lnSpc>
              <a:spcAft>
                <a:spcPts val="600"/>
              </a:spcAft>
              <a:buSzPts val="1000"/>
              <a:buFont typeface="Symbol" panose="05050102010706020507" pitchFamily="18" charset="2"/>
              <a:buChar char=""/>
              <a:tabLst>
                <a:tab pos="457200" algn="l"/>
              </a:tabLst>
            </a:pPr>
            <a:r>
              <a:rPr lang="es-CO" dirty="0">
                <a:solidFill>
                  <a:srgbClr val="333333"/>
                </a:solidFill>
                <a:latin typeface="Arial" panose="020B0604020202020204" pitchFamily="34" charset="0"/>
                <a:ea typeface="Times New Roman" panose="02020603050405020304" pitchFamily="18" charset="0"/>
                <a:cs typeface="Times New Roman" panose="02020603050405020304" pitchFamily="18" charset="0"/>
              </a:rPr>
              <a:t>Con las dos manos, masajea los músculos posteriores del cuello y en la región superior en la espalda. Realiza este ejercicio por 15 segundos.</a:t>
            </a:r>
            <a:endParaRPr lang="es-CO" sz="16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ts val="1950"/>
              </a:lnSpc>
              <a:spcAft>
                <a:spcPts val="600"/>
              </a:spcAft>
              <a:buSzPts val="1000"/>
              <a:buFont typeface="Symbol" panose="05050102010706020507" pitchFamily="18" charset="2"/>
              <a:buChar char=""/>
              <a:tabLst>
                <a:tab pos="457200" algn="l"/>
              </a:tabLst>
            </a:pPr>
            <a:r>
              <a:rPr lang="es-CO" dirty="0">
                <a:solidFill>
                  <a:srgbClr val="333333"/>
                </a:solidFill>
                <a:latin typeface="Arial" panose="020B0604020202020204" pitchFamily="34" charset="0"/>
                <a:ea typeface="Times New Roman" panose="02020603050405020304" pitchFamily="18" charset="0"/>
                <a:cs typeface="Times New Roman" panose="02020603050405020304" pitchFamily="18" charset="0"/>
              </a:rPr>
              <a:t>Flexiona la cabeza, intentando tocar tu pecho con el mentón. En esta posición, lleva suavemente el mentón hacia el lado derecho por 10 segundos y luego llévalo hacia el lado izquierdo.</a:t>
            </a:r>
            <a:endParaRPr lang="es-CO" sz="16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ts val="1950"/>
              </a:lnSpc>
              <a:spcAft>
                <a:spcPts val="600"/>
              </a:spcAft>
              <a:buSzPts val="1000"/>
              <a:buFont typeface="Symbol" panose="05050102010706020507" pitchFamily="18" charset="2"/>
              <a:buChar char=""/>
              <a:tabLst>
                <a:tab pos="457200" algn="l"/>
              </a:tabLst>
            </a:pPr>
            <a:r>
              <a:rPr lang="es-CO" dirty="0">
                <a:solidFill>
                  <a:srgbClr val="333333"/>
                </a:solidFill>
                <a:latin typeface="Arial" panose="020B0604020202020204" pitchFamily="34" charset="0"/>
                <a:ea typeface="Times New Roman" panose="02020603050405020304" pitchFamily="18" charset="0"/>
                <a:cs typeface="Times New Roman" panose="02020603050405020304" pitchFamily="18" charset="0"/>
              </a:rPr>
              <a:t>Gira suavemente la cabeza hacia el lado derecho, sostén la mirada por encima del hombro por 10 segundos, regresa al centro y luego voltéala hacia el lado izquierdo.</a:t>
            </a:r>
            <a:endParaRPr lang="es-CO" sz="16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ts val="1950"/>
              </a:lnSpc>
              <a:spcAft>
                <a:spcPts val="600"/>
              </a:spcAft>
              <a:buSzPts val="1000"/>
              <a:buFont typeface="Symbol" panose="05050102010706020507" pitchFamily="18" charset="2"/>
              <a:buChar char=""/>
              <a:tabLst>
                <a:tab pos="457200" algn="l"/>
              </a:tabLst>
            </a:pPr>
            <a:r>
              <a:rPr lang="es-CO" dirty="0">
                <a:solidFill>
                  <a:srgbClr val="333333"/>
                </a:solidFill>
                <a:latin typeface="Arial" panose="020B0604020202020204" pitchFamily="34" charset="0"/>
                <a:ea typeface="Times New Roman" panose="02020603050405020304" pitchFamily="18" charset="0"/>
                <a:cs typeface="Times New Roman" panose="02020603050405020304" pitchFamily="18" charset="0"/>
              </a:rPr>
              <a:t>Coloca la mano derecha sobre la cabeza y cerca de la oreja izquierda, inclina la cabeza ayudándote con la mano para que intentes tocar el hombro derecho con la oreja o hasta sentir una leve tensión en el lado izquierdo del cuello. </a:t>
            </a:r>
            <a:r>
              <a:rPr lang="es-CO" b="1" dirty="0">
                <a:solidFill>
                  <a:srgbClr val="333333"/>
                </a:solidFill>
                <a:latin typeface="Arial" panose="020B0604020202020204" pitchFamily="34" charset="0"/>
                <a:ea typeface="Times New Roman" panose="02020603050405020304" pitchFamily="18" charset="0"/>
                <a:cs typeface="Times New Roman" panose="02020603050405020304" pitchFamily="18" charset="0"/>
              </a:rPr>
              <a:t>Conserva el estiramiento por 10 segundos y lleva la cabeza al centro para luego realizar el estiramiento del lado izquierdo acercando la oreja al hombro correspondiente. </a:t>
            </a:r>
            <a:r>
              <a:rPr lang="es-CO" dirty="0">
                <a:solidFill>
                  <a:srgbClr val="333333"/>
                </a:solidFill>
                <a:latin typeface="Arial" panose="020B0604020202020204" pitchFamily="34" charset="0"/>
                <a:ea typeface="Times New Roman" panose="02020603050405020304" pitchFamily="18" charset="0"/>
                <a:cs typeface="Times New Roman" panose="02020603050405020304" pitchFamily="18" charset="0"/>
              </a:rPr>
              <a:t>Repite este ejercicio 3 veces a cada lado.</a:t>
            </a:r>
            <a:endParaRPr lang="es-CO" sz="1600" dirty="0">
              <a:effectLst/>
              <a:latin typeface="Calibri" panose="020F0502020204030204" pitchFamily="34" charset="0"/>
              <a:ea typeface="Calibri" panose="020F0502020204030204" pitchFamily="34" charset="0"/>
              <a:cs typeface="Times New Roman" panose="02020603050405020304" pitchFamily="18"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ángulo 2"/>
          <p:cNvSpPr/>
          <p:nvPr/>
        </p:nvSpPr>
        <p:spPr>
          <a:xfrm>
            <a:off x="2208629" y="786290"/>
            <a:ext cx="8890780" cy="4143442"/>
          </a:xfrm>
          <a:prstGeom prst="rect">
            <a:avLst/>
          </a:prstGeom>
        </p:spPr>
        <p:txBody>
          <a:bodyPr wrap="square">
            <a:spAutoFit/>
          </a:bodyPr>
          <a:lstStyle/>
          <a:p>
            <a:pPr algn="just">
              <a:lnSpc>
                <a:spcPct val="107000"/>
              </a:lnSpc>
              <a:spcAft>
                <a:spcPts val="1500"/>
              </a:spcAft>
            </a:pPr>
            <a:endParaRPr lang="es-CO" sz="2800" b="1" kern="1800" dirty="0">
              <a:solidFill>
                <a:srgbClr val="333333"/>
              </a:solidFill>
              <a:latin typeface="Arial" panose="020B0604020202020204" pitchFamily="34" charset="0"/>
              <a:ea typeface="Times New Roman" panose="02020603050405020304" pitchFamily="18" charset="0"/>
              <a:cs typeface="Times New Roman" panose="02020603050405020304" pitchFamily="18" charset="0"/>
            </a:endParaRPr>
          </a:p>
          <a:p>
            <a:pPr algn="just">
              <a:lnSpc>
                <a:spcPct val="107000"/>
              </a:lnSpc>
              <a:spcAft>
                <a:spcPts val="1500"/>
              </a:spcAft>
            </a:pPr>
            <a:r>
              <a:rPr lang="es-CO" sz="2800" b="1" kern="1800" dirty="0">
                <a:solidFill>
                  <a:srgbClr val="333333"/>
                </a:solidFill>
                <a:latin typeface="Arial" panose="020B0604020202020204" pitchFamily="34" charset="0"/>
                <a:ea typeface="Times New Roman" panose="02020603050405020304" pitchFamily="18" charset="0"/>
                <a:cs typeface="Times New Roman" panose="02020603050405020304" pitchFamily="18" charset="0"/>
              </a:rPr>
              <a:t>Hombros</a:t>
            </a:r>
            <a:endParaRPr lang="es-CO"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ts val="1950"/>
              </a:lnSpc>
              <a:spcAft>
                <a:spcPts val="750"/>
              </a:spcAft>
            </a:pPr>
            <a:r>
              <a:rPr lang="es-CO" dirty="0">
                <a:solidFill>
                  <a:srgbClr val="333333"/>
                </a:solidFill>
                <a:latin typeface="Arial" panose="020B0604020202020204" pitchFamily="34" charset="0"/>
                <a:ea typeface="Times New Roman" panose="02020603050405020304" pitchFamily="18" charset="0"/>
                <a:cs typeface="Times New Roman" panose="02020603050405020304" pitchFamily="18" charset="0"/>
              </a:rPr>
              <a:t>Durante el corre - corre del día laboral, se acumula mucha fatiga en los músculos de los hombros que podrían derivar en contracciones musculares, espasmos, contracturas, entre otros. Esta fatiga puede aparecer por la ejecución repetitiva de algunos movimientos, por asumir posturas prolongadas o incorrectas y por llevar un estilo de vida acelerado y lleno de estrés. Por eso, es importante realizar ejercicios de movilización de los hombros.</a:t>
            </a:r>
            <a:endParaRPr lang="es-CO" sz="16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ts val="1950"/>
              </a:lnSpc>
              <a:spcAft>
                <a:spcPts val="600"/>
              </a:spcAft>
              <a:buSzPts val="1000"/>
              <a:buFont typeface="Symbol" panose="05050102010706020507" pitchFamily="18" charset="2"/>
              <a:buChar char=""/>
              <a:tabLst>
                <a:tab pos="457200" algn="l"/>
              </a:tabLst>
            </a:pPr>
            <a:r>
              <a:rPr lang="es-CO" dirty="0">
                <a:solidFill>
                  <a:srgbClr val="333333"/>
                </a:solidFill>
                <a:latin typeface="Arial" panose="020B0604020202020204" pitchFamily="34" charset="0"/>
                <a:ea typeface="Times New Roman" panose="02020603050405020304" pitchFamily="18" charset="0"/>
                <a:cs typeface="Times New Roman" panose="02020603050405020304" pitchFamily="18" charset="0"/>
              </a:rPr>
              <a:t>Coloca las manos sobre los hombros y dibuja simultáneamente 5 círculos grandes hacia atrás de forma lenta y suave. Repite el movimiento hacia adelante.</a:t>
            </a:r>
            <a:endParaRPr lang="es-CO" sz="16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ts val="1950"/>
              </a:lnSpc>
              <a:spcAft>
                <a:spcPts val="600"/>
              </a:spcAft>
              <a:buSzPts val="1000"/>
              <a:buFont typeface="Symbol" panose="05050102010706020507" pitchFamily="18" charset="2"/>
              <a:buChar char=""/>
              <a:tabLst>
                <a:tab pos="457200" algn="l"/>
              </a:tabLst>
            </a:pPr>
            <a:r>
              <a:rPr lang="es-CO" dirty="0">
                <a:solidFill>
                  <a:srgbClr val="333333"/>
                </a:solidFill>
                <a:latin typeface="Arial" panose="020B0604020202020204" pitchFamily="34" charset="0"/>
                <a:ea typeface="Times New Roman" panose="02020603050405020304" pitchFamily="18" charset="0"/>
                <a:cs typeface="Times New Roman" panose="02020603050405020304" pitchFamily="18" charset="0"/>
              </a:rPr>
              <a:t>Con los brazos relajados a ambos lados del cuerpo, eleva ambos hombros como intentando tocar las orejas al mismo tiempo. Sostén por 5 segundos y descansa.</a:t>
            </a:r>
            <a:endParaRPr lang="es-CO" sz="1600" dirty="0">
              <a:effectLst/>
              <a:latin typeface="Calibri" panose="020F0502020204030204" pitchFamily="34" charset="0"/>
              <a:ea typeface="Calibri" panose="020F0502020204030204" pitchFamily="34" charset="0"/>
              <a:cs typeface="Times New Roman" panose="02020603050405020304" pitchFamily="18"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2546252" y="1638767"/>
            <a:ext cx="8159262" cy="2811026"/>
          </a:xfrm>
          <a:prstGeom prst="rect">
            <a:avLst/>
          </a:prstGeom>
        </p:spPr>
        <p:txBody>
          <a:bodyPr wrap="square">
            <a:spAutoFit/>
          </a:bodyPr>
          <a:lstStyle/>
          <a:p>
            <a:pPr marL="342900" lvl="0" indent="-342900" algn="just">
              <a:lnSpc>
                <a:spcPts val="1950"/>
              </a:lnSpc>
              <a:spcAft>
                <a:spcPts val="600"/>
              </a:spcAft>
              <a:buSzPts val="1000"/>
              <a:buFont typeface="Symbol" panose="05050102010706020507" pitchFamily="18" charset="2"/>
              <a:buChar char=""/>
              <a:tabLst>
                <a:tab pos="457200" algn="l"/>
              </a:tabLst>
            </a:pPr>
            <a:r>
              <a:rPr lang="es-CO" b="1" dirty="0">
                <a:solidFill>
                  <a:srgbClr val="333333"/>
                </a:solidFill>
                <a:latin typeface="Arial" panose="020B0604020202020204" pitchFamily="34" charset="0"/>
                <a:ea typeface="Times New Roman" panose="02020603050405020304" pitchFamily="18" charset="0"/>
                <a:cs typeface="Times New Roman" panose="02020603050405020304" pitchFamily="18" charset="0"/>
              </a:rPr>
              <a:t>Con los brazos estirados al lado del cuerpo, con las manos empuñadas dibuja simultáneamente 5 círculos grandes hacia adelante en forma pausada. Repite el movimiento dibujando los círculos hacia atrás.</a:t>
            </a:r>
            <a:endParaRPr lang="es-CO" sz="16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ts val="1950"/>
              </a:lnSpc>
              <a:spcAft>
                <a:spcPts val="600"/>
              </a:spcAft>
              <a:buSzPts val="1000"/>
              <a:buFont typeface="Symbol" panose="05050102010706020507" pitchFamily="18" charset="2"/>
              <a:buChar char=""/>
              <a:tabLst>
                <a:tab pos="457200" algn="l"/>
              </a:tabLst>
            </a:pPr>
            <a:r>
              <a:rPr lang="es-CO" dirty="0">
                <a:solidFill>
                  <a:srgbClr val="333333"/>
                </a:solidFill>
                <a:latin typeface="Arial" panose="020B0604020202020204" pitchFamily="34" charset="0"/>
                <a:ea typeface="Times New Roman" panose="02020603050405020304" pitchFamily="18" charset="0"/>
                <a:cs typeface="Times New Roman" panose="02020603050405020304" pitchFamily="18" charset="0"/>
              </a:rPr>
              <a:t>Coloca tu mano izquierda detrás del cuello, después pasa la mano derecha por encima de la cabeza tomando el codo del brazo izquierdo y empujándolo hacia atrás, sostén por 5 segundos y descansa.</a:t>
            </a:r>
            <a:endParaRPr lang="es-CO" sz="16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ts val="1950"/>
              </a:lnSpc>
              <a:spcAft>
                <a:spcPts val="600"/>
              </a:spcAft>
              <a:buSzPts val="1000"/>
              <a:buFont typeface="Symbol" panose="05050102010706020507" pitchFamily="18" charset="2"/>
              <a:buChar char=""/>
              <a:tabLst>
                <a:tab pos="457200" algn="l"/>
              </a:tabLst>
            </a:pPr>
            <a:r>
              <a:rPr lang="es-CO" dirty="0">
                <a:solidFill>
                  <a:srgbClr val="333333"/>
                </a:solidFill>
                <a:latin typeface="Arial" panose="020B0604020202020204" pitchFamily="34" charset="0"/>
                <a:ea typeface="Times New Roman" panose="02020603050405020304" pitchFamily="18" charset="0"/>
                <a:cs typeface="Times New Roman" panose="02020603050405020304" pitchFamily="18" charset="0"/>
              </a:rPr>
              <a:t>Con los brazos relajados al lado del cuerpo, dibuja con ambos hombros simultáneamente 5 círculos grandes hacia atrás de forma pausada. Luego, dibuja los círculos hacia adelante.</a:t>
            </a:r>
            <a:endParaRPr lang="es-CO" sz="1600" dirty="0">
              <a:effectLst/>
              <a:latin typeface="Calibri" panose="020F0502020204030204" pitchFamily="34" charset="0"/>
              <a:ea typeface="Calibri" panose="020F0502020204030204" pitchFamily="34" charset="0"/>
              <a:cs typeface="Times New Roman" panose="02020603050405020304" pitchFamily="18"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3047999" y="1722443"/>
            <a:ext cx="7587175" cy="2900153"/>
          </a:xfrm>
          <a:prstGeom prst="rect">
            <a:avLst/>
          </a:prstGeom>
        </p:spPr>
        <p:txBody>
          <a:bodyPr wrap="square">
            <a:spAutoFit/>
          </a:bodyPr>
          <a:lstStyle/>
          <a:p>
            <a:pPr algn="just">
              <a:lnSpc>
                <a:spcPct val="107000"/>
              </a:lnSpc>
              <a:spcAft>
                <a:spcPts val="1500"/>
              </a:spcAft>
            </a:pPr>
            <a:r>
              <a:rPr lang="es-CO" sz="2400" b="1" kern="1800" dirty="0">
                <a:solidFill>
                  <a:srgbClr val="333333"/>
                </a:solidFill>
                <a:latin typeface="Arial" panose="020B0604020202020204" pitchFamily="34" charset="0"/>
                <a:ea typeface="Times New Roman" panose="02020603050405020304" pitchFamily="18" charset="0"/>
                <a:cs typeface="Times New Roman" panose="02020603050405020304" pitchFamily="18" charset="0"/>
              </a:rPr>
              <a:t>MANOS Y CODOS</a:t>
            </a:r>
            <a:endParaRPr lang="es-CO" sz="1400" dirty="0">
              <a:latin typeface="Calibri" panose="020F0502020204030204" pitchFamily="34" charset="0"/>
              <a:ea typeface="Calibri" panose="020F0502020204030204" pitchFamily="34" charset="0"/>
              <a:cs typeface="Times New Roman" panose="02020603050405020304" pitchFamily="18" charset="0"/>
            </a:endParaRPr>
          </a:p>
          <a:p>
            <a:pPr algn="just">
              <a:lnSpc>
                <a:spcPts val="1950"/>
              </a:lnSpc>
              <a:spcAft>
                <a:spcPts val="750"/>
              </a:spcAft>
            </a:pPr>
            <a:r>
              <a:rPr lang="es-CO" dirty="0">
                <a:solidFill>
                  <a:srgbClr val="333333"/>
                </a:solidFill>
                <a:latin typeface="Arial" panose="020B0604020202020204" pitchFamily="34" charset="0"/>
                <a:ea typeface="Times New Roman" panose="02020603050405020304" pitchFamily="18" charset="0"/>
                <a:cs typeface="Times New Roman" panose="02020603050405020304" pitchFamily="18" charset="0"/>
              </a:rPr>
              <a:t>Las manos y los codos son las partes del cuerpo que más utilizamos durante el día</a:t>
            </a:r>
            <a:r>
              <a:rPr lang="es-CO" b="1" dirty="0">
                <a:solidFill>
                  <a:srgbClr val="333333"/>
                </a:solidFill>
                <a:latin typeface="Arial" panose="020B0604020202020204" pitchFamily="34" charset="0"/>
                <a:ea typeface="Times New Roman" panose="02020603050405020304" pitchFamily="18" charset="0"/>
                <a:cs typeface="Times New Roman" panose="02020603050405020304" pitchFamily="18" charset="0"/>
              </a:rPr>
              <a:t>. Por eso es muy importante realizar ejercicios de estiramiento y calentamiento de los mismos en la jornada laboral. Para ejercitarlos, te recomendamos los siguientes movimientos:</a:t>
            </a:r>
            <a:endParaRPr lang="es-CO" sz="16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ts val="1950"/>
              </a:lnSpc>
              <a:spcAft>
                <a:spcPts val="600"/>
              </a:spcAft>
              <a:buSzPts val="1000"/>
              <a:buFont typeface="Symbol" panose="05050102010706020507" pitchFamily="18" charset="2"/>
              <a:buChar char=""/>
              <a:tabLst>
                <a:tab pos="457200" algn="l"/>
              </a:tabLst>
            </a:pPr>
            <a:r>
              <a:rPr lang="es-CO" dirty="0">
                <a:solidFill>
                  <a:srgbClr val="333333"/>
                </a:solidFill>
                <a:latin typeface="Arial" panose="020B0604020202020204" pitchFamily="34" charset="0"/>
                <a:ea typeface="Times New Roman" panose="02020603050405020304" pitchFamily="18" charset="0"/>
                <a:cs typeface="Times New Roman" panose="02020603050405020304" pitchFamily="18" charset="0"/>
              </a:rPr>
              <a:t>Flexiona los codos dejando las palmas de las manos hacia abajo, empuña tus manos y realiza círculos con las muñecas en forma pausada. Realiza este movimiento cinco veces hacia afuera y cinco veces hacia adentro.</a:t>
            </a:r>
            <a:endParaRPr lang="es-CO" sz="1600" dirty="0">
              <a:effectLst/>
              <a:latin typeface="Calibri" panose="020F0502020204030204" pitchFamily="34" charset="0"/>
              <a:ea typeface="Calibri" panose="020F0502020204030204" pitchFamily="34" charset="0"/>
              <a:cs typeface="Times New Roman" panose="02020603050405020304" pitchFamily="18" charset="0"/>
            </a:endParaRPr>
          </a:p>
        </p:txBody>
      </p:sp>
    </p:spTree>
  </p:cSld>
  <p:clrMapOvr>
    <a:masterClrMapping/>
  </p:clrMapOvr>
</p:sld>
</file>

<file path=ppt/theme/theme1.xml><?xml version="1.0" encoding="utf-8"?>
<a:theme xmlns:a="http://schemas.openxmlformats.org/drawingml/2006/main" name="Espiral">
  <a:themeElements>
    <a:clrScheme name="Espiral">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Espiral">
      <a:maj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Espiral">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Wisp</Template>
  <TotalTime>16</TotalTime>
  <Words>1242</Words>
  <Application>Microsoft Office PowerPoint</Application>
  <PresentationFormat>Panorámica</PresentationFormat>
  <Paragraphs>71</Paragraphs>
  <Slides>18</Slides>
  <Notes>0</Notes>
  <HiddenSlides>0</HiddenSlides>
  <MMClips>0</MMClips>
  <ScaleCrop>false</ScaleCrop>
  <HeadingPairs>
    <vt:vector size="6" baseType="variant">
      <vt:variant>
        <vt:lpstr>Fuentes usadas</vt:lpstr>
      </vt:variant>
      <vt:variant>
        <vt:i4>6</vt:i4>
      </vt:variant>
      <vt:variant>
        <vt:lpstr>Tema</vt:lpstr>
      </vt:variant>
      <vt:variant>
        <vt:i4>1</vt:i4>
      </vt:variant>
      <vt:variant>
        <vt:lpstr>Títulos de diapositiva</vt:lpstr>
      </vt:variant>
      <vt:variant>
        <vt:i4>18</vt:i4>
      </vt:variant>
    </vt:vector>
  </HeadingPairs>
  <TitlesOfParts>
    <vt:vector size="25" baseType="lpstr">
      <vt:lpstr>Arial</vt:lpstr>
      <vt:lpstr>Calibri</vt:lpstr>
      <vt:lpstr>Century Gothic</vt:lpstr>
      <vt:lpstr>Symbol</vt:lpstr>
      <vt:lpstr>Times New Roman</vt:lpstr>
      <vt:lpstr>Wingdings 3</vt:lpstr>
      <vt:lpstr>Espiral</vt:lpstr>
      <vt:lpstr>PAUSAS ACTIVAS </vt:lpstr>
      <vt:lpstr>Ejercicios recomendados para pausas activas</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PAUSAS ACTIVAS</dc:title>
  <dc:creator>mi_le42@hotmail.com</dc:creator>
  <cp:lastModifiedBy>Dominga Montaño</cp:lastModifiedBy>
  <cp:revision>6</cp:revision>
  <dcterms:created xsi:type="dcterms:W3CDTF">2017-11-27T02:52:00Z</dcterms:created>
  <dcterms:modified xsi:type="dcterms:W3CDTF">2018-02-20T14:02:46Z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3082-10.2.0.5965</vt:lpwstr>
  </property>
</Properties>
</file>