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2018/04/03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2018/04/03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2018/04/03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2018/04/03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2018/04/03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2018/04/03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2018/04/03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2018/04/03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2018/04/03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2018/04/03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2018/04/03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2018/04/03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2018/04/03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2018/04/03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2018/04/03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2018/04/03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2018/04/03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2018/04/03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066201-B1AF-495B-820A-A217CE4941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b="1" dirty="0"/>
              <a:t>PROGRAMA DE ORDEN, ASEO Y LIMPIEZA</a:t>
            </a:r>
            <a:br>
              <a:rPr lang="es-CO" dirty="0"/>
            </a:b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275C20B-24C1-48F4-A877-DA173F0D70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s-CO" sz="4000" b="1" dirty="0"/>
              <a:t>CONTRALORIA DISTRITAL DE BUENAVENTURA</a:t>
            </a:r>
          </a:p>
          <a:p>
            <a:endParaRPr lang="es-CO" sz="4000" b="1" dirty="0"/>
          </a:p>
        </p:txBody>
      </p:sp>
    </p:spTree>
    <p:extLst>
      <p:ext uri="{BB962C8B-B14F-4D97-AF65-F5344CB8AC3E}">
        <p14:creationId xmlns:p14="http://schemas.microsoft.com/office/powerpoint/2010/main" val="4259061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A4F55998-9730-40A7-973B-B62B3BFA525C}"/>
              </a:ext>
            </a:extLst>
          </p:cNvPr>
          <p:cNvSpPr/>
          <p:nvPr/>
        </p:nvSpPr>
        <p:spPr>
          <a:xfrm>
            <a:off x="1934817" y="344374"/>
            <a:ext cx="9064487" cy="5576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Identificar elementos innecesarios: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 primer paso en la clasificación consiste en preocuparse de los elementos innecesarios del área, y colocarlos en el lugar seleccionado para implantar la 5 S. En este paso se pueden emplear las siguientes ayudas: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esta primera </a:t>
            </a: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será necesario un trabajo a fondo en el área, para solamente dejar lo que nos sirve.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 entregara dos formato para realizar la clasificación, en el primero se anotara la descripción de todos los objetos que sirvan en la área y en el otro se anotara todos los objetos que son innecesarios en el área, con esto además, se tiene un listado de los equipos y herramientas del área.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 obtendrán los siguientes beneficios: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Más espacio.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Mejor control de inventario.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Eliminación del despilfarro.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Menos accidentalidad.</a:t>
            </a:r>
            <a:endParaRPr lang="es-C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656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29C35E4B-48A9-4B54-94F0-12F53ABEB971}"/>
              </a:ext>
            </a:extLst>
          </p:cNvPr>
          <p:cNvSpPr/>
          <p:nvPr/>
        </p:nvSpPr>
        <p:spPr>
          <a:xfrm>
            <a:off x="1669775" y="174840"/>
            <a:ext cx="8958468" cy="5400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5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2.   </a:t>
            </a:r>
            <a:r>
              <a:rPr lang="es-CO" b="1" dirty="0" err="1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Seiton</a:t>
            </a: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(ORGANIZAR)</a:t>
            </a:r>
            <a:endParaRPr lang="es-CO" dirty="0"/>
          </a:p>
          <a:p>
            <a:pPr algn="just">
              <a:spcAft>
                <a:spcPts val="0"/>
              </a:spcAft>
            </a:pPr>
            <a:r>
              <a:rPr lang="es-CO" u="sng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COLOCAR LO NECESARIO EN UN LUGAR FÁCILMENTE ACCESIBLE</a:t>
            </a:r>
            <a:endParaRPr lang="es-CO" dirty="0"/>
          </a:p>
          <a:p>
            <a:pPr algn="just">
              <a:spcAft>
                <a:spcPts val="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CO" dirty="0"/>
          </a:p>
          <a:p>
            <a:pPr algn="just">
              <a:spcAft>
                <a:spcPts val="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¿COMO?:</a:t>
            </a:r>
            <a:endParaRPr lang="es-CO" dirty="0"/>
          </a:p>
          <a:p>
            <a:pPr algn="just">
              <a:spcAft>
                <a:spcPts val="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Colocar las cosas útiles por orden según criterios de: Seguridad / Calidad / Eficacia.</a:t>
            </a:r>
            <a:endParaRPr lang="es-CO" dirty="0"/>
          </a:p>
          <a:p>
            <a:pPr marL="342900" lvl="0" indent="-342900" algn="just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Seguridad</a:t>
            </a: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Que no se puedan caer, que no se puedan mover, que no estorben.</a:t>
            </a:r>
            <a:endParaRPr lang="es-CO" dirty="0"/>
          </a:p>
          <a:p>
            <a:pPr marL="342900" lvl="0" indent="-342900" algn="just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Calidad:</a:t>
            </a: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Que no se oxiden, que no se golpeen, que no se Puedan mezclar, que no se deterioren.</a:t>
            </a:r>
            <a:endParaRPr lang="es-CO" dirty="0"/>
          </a:p>
          <a:p>
            <a:pPr marL="342900" lvl="0" indent="-342900" algn="just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Eficacia:</a:t>
            </a: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Minimizar el tiempo perdido.</a:t>
            </a:r>
            <a:endParaRPr lang="es-CO" dirty="0"/>
          </a:p>
          <a:p>
            <a:pPr marL="342900" lvl="0" indent="-342900" algn="just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Elaborando procedimientos que permitan mantener el orden.</a:t>
            </a:r>
            <a:endParaRPr lang="es-CO" dirty="0"/>
          </a:p>
          <a:p>
            <a:pPr marL="457200" algn="just">
              <a:spcAft>
                <a:spcPts val="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CO" dirty="0"/>
          </a:p>
          <a:p>
            <a:pPr algn="just">
              <a:spcAft>
                <a:spcPts val="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Ejecución de la organización</a:t>
            </a:r>
          </a:p>
          <a:p>
            <a:pPr algn="just">
              <a:spcAft>
                <a:spcPts val="0"/>
              </a:spcAft>
            </a:pPr>
            <a:endParaRPr lang="es-CO" dirty="0"/>
          </a:p>
          <a:p>
            <a:pPr algn="just">
              <a:spcAft>
                <a:spcPts val="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Pretende ubicar los elementos necesarios en sitios donde se puedan encontrar fácilmente para su uso y nuevamente retornarlos al correspondiente sitio.</a:t>
            </a:r>
            <a:endParaRPr lang="es-CO" dirty="0"/>
          </a:p>
          <a:p>
            <a:pPr algn="just">
              <a:spcAft>
                <a:spcPts val="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 esta aplicación se desea mejorar la identificación y marcación de los controles de los equipos, instrumentos, expedientes, de los sistemas y elementos críticos para mantenimiento y su conservación en buen estado.</a:t>
            </a:r>
            <a:endParaRPr lang="es-CO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35871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590E4915-A46E-46B4-8384-8C38096436A6}"/>
              </a:ext>
            </a:extLst>
          </p:cNvPr>
          <p:cNvSpPr/>
          <p:nvPr/>
        </p:nvSpPr>
        <p:spPr>
          <a:xfrm>
            <a:off x="1351722" y="1019751"/>
            <a:ext cx="8719930" cy="36330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Permite la ubicación de materiales, herramientas y documentos de forma rápida, mejora la imagen del área ante el cliente “da la impresión de que las cosas se hacen bien”, mejora el control de stocks de repuestos y materiales, mejora la coordinación para la ejecución de trabajos.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la oficina facilita los archivos y la búsqueda de documentos, mejora el control visual de las carpetas y la eliminación de la pérdida de tiempo de acceso a la información.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Orden y estandarización:</a:t>
            </a: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El orden es la esencia de la estandarización, un sitio de trabajo debe estar completamente ordenado antes de aplicar cualquier tipo de estandarización.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estandarización significa crear un modo consistente de realización de tareas y procedimientos, a continuación, se entregarán ayudas para la organización.</a:t>
            </a:r>
            <a:endParaRPr lang="es-C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938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1CE57097-0C31-4F67-8F4F-8D7230FEE3E6}"/>
              </a:ext>
            </a:extLst>
          </p:cNvPr>
          <p:cNvSpPr/>
          <p:nvPr/>
        </p:nvSpPr>
        <p:spPr>
          <a:xfrm>
            <a:off x="1722783" y="446261"/>
            <a:ext cx="9475303" cy="4483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Pasos propuestos para organizar: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primer lugar, definir un nombre, código o color para cada clase de artículo.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Decidir dónde guardar las cosas tomando en cuenta la frecuencia de su uso.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Acomodar las cosas de tal forma que se facilite el colocar etiquetas visibles y utilizar códigos de colores para facilitar la localización de los objetos de manera rápida y sencilla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 obtendrán los siguientes beneficios:</a:t>
            </a: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Nos ayudara a encontrar fácilmente documentos u objetos de trabajo, economizando tiempos y movimientos.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Facilita regresar a su lugar los objetos o documentos que hemos utilizados. 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Ayuda a identificar cuando falta algo. 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 una mejor apariencia. Una vez realizada la organización siguiendo estos pasos, sé está en condiciones de empezar a crear procesos, estándares o normas para Mantener la clasificación, orden y limpieza.</a:t>
            </a:r>
            <a:endParaRPr lang="es-C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6031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422013FA-BA40-4BC0-9825-3421715CD550}"/>
              </a:ext>
            </a:extLst>
          </p:cNvPr>
          <p:cNvSpPr/>
          <p:nvPr/>
        </p:nvSpPr>
        <p:spPr>
          <a:xfrm>
            <a:off x="1762539" y="228252"/>
            <a:ext cx="9316277" cy="5808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3.   </a:t>
            </a:r>
            <a:r>
              <a:rPr lang="es-CO" b="1" dirty="0" err="1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Seiso</a:t>
            </a: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LIMPIEZA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u="sng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LIMPIAR LAS PARTES SUCIAS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¿COMO? :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Recogiendo, y retirando lo que estorba.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Limpiando con un trapo o brocha.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Barriendo.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Desengrasando con un producto adaptado y homologado.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Pasando la aspiradora.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Cepillando y lijando en los lugares que sea preciso.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Rastrillando.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Eliminando los focos de suciedad.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Ejecución de la limpieza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Pretende incentivar la actitud de limpieza del sitio de trabajo y lograr mantener la clasificación y el orden de los elementos. El proceso de implementación se debe apoyar en un fuerte programa de entrenamiento y suministro de los elementos necesarios para su realización, como también del tiempo requerido para su ejecución.</a:t>
            </a:r>
            <a:endParaRPr lang="es-C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1728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D5248420-F63B-44F5-ACBF-2FDC32390698}"/>
              </a:ext>
            </a:extLst>
          </p:cNvPr>
          <p:cNvSpPr/>
          <p:nvPr/>
        </p:nvSpPr>
        <p:spPr>
          <a:xfrm>
            <a:off x="1272209" y="820273"/>
            <a:ext cx="9766851" cy="43283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Campaña de limpieza: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 un buen inicio y preparación para la práctica de la limpieza permanente. Esta jornada de limpieza ayuda a obtener un estándar de la forma como deben estar los equipos permanentemente. Las acciones de limpieza deben ayudarnos a mantener el estándar alcanzado el día de la jornada inicial. Como evento motivacional ayuda a comprometer a la dirección y funcionarios y contratistas en el proceso de implantación seguro de la 5 S.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 obtendrán los siguientes beneficios: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Aumentara la vida </a:t>
            </a: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ú</a:t>
            </a: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til del equipo e instalaciones. 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Menos probabilidad de contraer enfermedades.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Menos accidentes. 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Mejor aspecto.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Ayuda a evitar mayores daños a la ecología</a:t>
            </a:r>
            <a:endParaRPr lang="es-C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3989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AD1B80C-1E6A-4D41-8CD4-6DB73A0A12BE}"/>
              </a:ext>
            </a:extLst>
          </p:cNvPr>
          <p:cNvSpPr/>
          <p:nvPr/>
        </p:nvSpPr>
        <p:spPr>
          <a:xfrm>
            <a:off x="2027583" y="885099"/>
            <a:ext cx="8971721" cy="4198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4.   </a:t>
            </a:r>
            <a:r>
              <a:rPr lang="es-CO" b="1" dirty="0" err="1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Seiketsu</a:t>
            </a: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ESTANDARIZAR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u="sng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MANTENER CONSTANTEMENTE EL ESTADO DE ORDEN, LIMPIEZA E HIGIENE DE NUESTRO SITIO DE TRABAJO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¿</a:t>
            </a: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COMO?: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Limpiando con la regularidad establecida.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Manteniendo todo en su sitio y en orden.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Establecer procedimientos y planes para mantener orden y Limpieza.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Ejecución de la estandarización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esta etapa se tiende a conservar lo que se ha logrado, aplicando estándares a la practica de las tres primeras “S”. Esta cuarta S esta fuertemente relacionada con la creación de los hábitos para conservar el lugar de trabajo en perfectas condiciones.</a:t>
            </a:r>
            <a:endParaRPr lang="es-C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2601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F99E7442-7E57-4C03-B499-D6B0F9C9E130}"/>
              </a:ext>
            </a:extLst>
          </p:cNvPr>
          <p:cNvSpPr/>
          <p:nvPr/>
        </p:nvSpPr>
        <p:spPr>
          <a:xfrm>
            <a:off x="1616765" y="684916"/>
            <a:ext cx="8454887" cy="459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Estandarización: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 trata de estabilizar el funcionamiento de todas las reglas definidas en las etapas precedentes, con un mejoramiento y una evolución de la limpieza, ratificando todo lo que se ha realizado y aprobado anteriormente, con lo cual se hace un balance de esta etapa y se obtiene una reflexión acerca de los elementos encontrados para poder darle una solución.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 obtendrán los siguientes beneficios:</a:t>
            </a: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 guarda el conocimiento producido durante años. 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 mejora el bienestar del personal al crear un hábito de conservar impecable el sitio de trabajo en forma permanente. </a:t>
            </a: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‰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Los operarios aprenden a conocer con profundidad el equipo y elementos de trabajo.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Se evitan errores de limpieza que puedan conducir a accidentes o riesgos laborales innecesarios.</a:t>
            </a:r>
            <a:endParaRPr lang="es-C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4417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A970FAF3-F057-4A34-9839-FF2DC2A91A38}"/>
              </a:ext>
            </a:extLst>
          </p:cNvPr>
          <p:cNvSpPr/>
          <p:nvPr/>
        </p:nvSpPr>
        <p:spPr>
          <a:xfrm>
            <a:off x="2040835" y="266724"/>
            <a:ext cx="8401877" cy="5139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5.   </a:t>
            </a:r>
            <a:r>
              <a:rPr lang="es-CO" b="1" dirty="0" err="1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Shitsuke</a:t>
            </a: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DISCIPLINA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u="sng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ACOSTUMBRARSE A APLICAR LAS 5 S EN NUESTRO SITIO DE TRABAJO Y A RESPETAR LAS NORMAS DEL SITIO DE TRABAJO CON RIGOR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¿COMO?: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Respetando a los demás.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Respetando y haciendo respetar las normas del sitio de Trabajo.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Llevando puesto los equipos de protección.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Teniendo el hábito de limpieza.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Convirtiendo estos detalles en hábitos reflejos.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Incentivo a la disciplina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práctica de la disciplina pretende lograr el hábito de respetar y utilizar correctamente los procedimientos, estándares y controles previamente desarrollados. En lo que se refiere a la implantación de las 5 S, la disciplina es importante porque sin ella, la implantación de las cuatro primeras S se deteriora rápidamente.</a:t>
            </a:r>
            <a:endParaRPr lang="es-C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9956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C41A164-D48D-4B40-BC99-B35002C558CD}"/>
              </a:ext>
            </a:extLst>
          </p:cNvPr>
          <p:cNvSpPr/>
          <p:nvPr/>
        </p:nvSpPr>
        <p:spPr>
          <a:xfrm>
            <a:off x="1457739" y="241076"/>
            <a:ext cx="8733183" cy="5783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Disciplina:</a:t>
            </a: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La disciplina no es visible y no puede medirse a diferencia de las otras S que se explicaron anteriormente. Existe en la mente y en la voluntad de las personas y solo la conducta demuestra la presencia, sin embargo, se pueden crear condiciones que estimulen la práctica de la disciplina.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Pasos propuestos para crear disciplina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uso de ayudas visuales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recorridos a las áreas, por parte de los directivos.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publicación de fotos del “antes” y “después”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boletines informativos, carteles, usos de insignias,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concursos de lema y logotipo.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establecer rutinas diarias de aplicación como “5 minutos de 5s”, actividades mensuales y semestrales.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realizar evaluaciones periódicas, utilizando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criterios pre-establecidos, con grupos de verificación independientes.</a:t>
            </a:r>
            <a:endParaRPr lang="es-C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401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F6CEB74-8FCC-4638-BD51-A0CBE2FD8E84}"/>
              </a:ext>
            </a:extLst>
          </p:cNvPr>
          <p:cNvSpPr/>
          <p:nvPr/>
        </p:nvSpPr>
        <p:spPr>
          <a:xfrm>
            <a:off x="3048000" y="2967335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CO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OBJETIVO</a:t>
            </a:r>
          </a:p>
          <a:p>
            <a:r>
              <a:rPr lang="es-C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ESTABLECER E IMPLEMENTAR EL PROGRAMA DE ORDEN Y ASEO EN LA CONTRALORIA</a:t>
            </a:r>
            <a:r>
              <a:rPr lang="es-MX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DISTRITAL DE BUENAVENTURA, </a:t>
            </a:r>
            <a:r>
              <a:rPr lang="es-C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MEJORAR Y MANTENER LAS CONDICIONES DE ORGANIZACIÓN, ORDEN Y LIMPIEZA</a:t>
            </a:r>
            <a:r>
              <a:rPr lang="es-CO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38111222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7361EA4-F4CF-4C4E-8263-6D94450C18F2}"/>
              </a:ext>
            </a:extLst>
          </p:cNvPr>
          <p:cNvSpPr/>
          <p:nvPr/>
        </p:nvSpPr>
        <p:spPr>
          <a:xfrm>
            <a:off x="1775791" y="211933"/>
            <a:ext cx="8878957" cy="5545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 obtendrán los siguientes beneficios: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 evitan reprimendas y sanciones.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Mejora nuestra eficacia.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 personal es más apreciado por los jefes y compañeros.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Mejora nuestra imagen.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 todas las herramientas anteriores asimiladas, se podrá seguir el siguiente plan de trabajo propuesto.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CO" b="1" kern="0" dirty="0">
                <a:solidFill>
                  <a:srgbClr val="365F9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EVALUACIÓN DEL PROGRAMA DE ORDEN Y ASEO</a:t>
            </a:r>
            <a:endParaRPr lang="es-CO" sz="2400" b="1" kern="0" dirty="0">
              <a:solidFill>
                <a:srgbClr val="365F91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designarán 2 personas ( Profesional Salud </a:t>
            </a:r>
            <a:r>
              <a:rPr lang="es-CO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Ocupacioal</a:t>
            </a: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hoy escogeremos la 2 persona) las cuales serán responsables de las jornadas de orden y aseo y vigilaran su correcto desarrollo, igualmente planearan y participaran en las inspecciones de orden y aseo y vigilar su correcto desarrollo La evaluación del Programa de Orden y Aseo se hará mediante inspecciones y aplicación de listas de chequeo en cada una de las sedes y en todas las áreas. La persona que aplica la Lista de Chequeo concluye si cumple o no con el Programa. Otra forma de evaluar el cumplimiento es llevando un registro fotográfico, aplicando el antes y después</a:t>
            </a:r>
            <a:endParaRPr lang="es-C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7308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CC5DDF4-D0E2-415C-A287-B73AAE90643B}"/>
              </a:ext>
            </a:extLst>
          </p:cNvPr>
          <p:cNvSpPr/>
          <p:nvPr/>
        </p:nvSpPr>
        <p:spPr>
          <a:xfrm>
            <a:off x="1688123" y="2694440"/>
            <a:ext cx="9833317" cy="3026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s-CO" sz="3200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Donde hay disciplina, hay orden y rara vez falta la buena fortuna, La disciplina tiene enemigos, y uno de ellos somos nosotros mismos.</a:t>
            </a:r>
            <a:endParaRPr lang="es-CO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s-CO" sz="3200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.-Nicolás Maquiavelo.</a:t>
            </a:r>
            <a:endParaRPr lang="es-CO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4963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B15BB4AF-BF0C-4D78-B3EF-94439923B7A3}"/>
              </a:ext>
            </a:extLst>
          </p:cNvPr>
          <p:cNvSpPr/>
          <p:nvPr/>
        </p:nvSpPr>
        <p:spPr>
          <a:xfrm>
            <a:off x="3048000" y="2525420"/>
            <a:ext cx="6096000" cy="20841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s-CO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MUCHAS GRACIAS Y QUE DIOS NOS BENDIGA PARA QUE SEA TODO UN ÉXITO LA IMPLEMENTACION DE ESTE PROGRAMA</a:t>
            </a:r>
            <a:endParaRPr lang="es-CO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s-CO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s-CO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CO" b="1" dirty="0">
                <a:latin typeface="Calibri" panose="020F0502020204030204" pitchFamily="34" charset="0"/>
                <a:cs typeface="Arial" panose="020B0604020202020204" pitchFamily="34" charset="0"/>
              </a:rPr>
              <a:t>ESTHER MILENA BENALCAZAR CORTES</a:t>
            </a:r>
            <a:endParaRPr lang="es-CO" dirty="0"/>
          </a:p>
          <a:p>
            <a:pPr algn="ctr">
              <a:spcAft>
                <a:spcPts val="0"/>
              </a:spcAft>
            </a:pPr>
            <a:r>
              <a:rPr lang="es-CO" b="1" dirty="0">
                <a:latin typeface="Calibri" panose="020F0502020204030204" pitchFamily="34" charset="0"/>
                <a:cs typeface="Arial" panose="020B0604020202020204" pitchFamily="34" charset="0"/>
              </a:rPr>
              <a:t>PROFESIONAL SALUD OCUPACIONAL</a:t>
            </a:r>
          </a:p>
          <a:p>
            <a:pPr algn="ctr">
              <a:spcAft>
                <a:spcPts val="0"/>
              </a:spcAft>
            </a:pPr>
            <a:r>
              <a:rPr lang="es-CO" b="1" dirty="0">
                <a:effectLst/>
                <a:latin typeface="Calibri" panose="020F0502020204030204" pitchFamily="34" charset="0"/>
                <a:cs typeface="Arial" panose="020B0604020202020204" pitchFamily="34" charset="0"/>
              </a:rPr>
              <a:t>Resolución 0073 ,</a:t>
            </a:r>
            <a:r>
              <a:rPr lang="es-CO" b="1" dirty="0">
                <a:latin typeface="Calibri" panose="020F0502020204030204" pitchFamily="34" charset="0"/>
                <a:cs typeface="Arial" panose="020B0604020202020204" pitchFamily="34" charset="0"/>
              </a:rPr>
              <a:t>Octubre 9 de 2017</a:t>
            </a:r>
            <a:endParaRPr lang="es-CO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62867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D9DAECCE-0387-4CD0-9099-73A6CD6D65FD}"/>
              </a:ext>
            </a:extLst>
          </p:cNvPr>
          <p:cNvSpPr/>
          <p:nvPr/>
        </p:nvSpPr>
        <p:spPr>
          <a:xfrm>
            <a:off x="3048000" y="1720840"/>
            <a:ext cx="6096000" cy="538609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es-CO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DEFINICIONES</a:t>
            </a:r>
          </a:p>
          <a:p>
            <a:pPr algn="ctr">
              <a:spcAft>
                <a:spcPts val="0"/>
              </a:spcAft>
            </a:pP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CO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Aseo:</a:t>
            </a: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Conjunto de actividades que permiten mantener las áreas de trabajo libres de residuos orgánicos e inorgánicos, los cuales pueden afectar la salud y el bienestar de los trabajadores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CO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Clasificar:</a:t>
            </a: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Dividir u ordenar por clases o categorías.</a:t>
            </a:r>
          </a:p>
          <a:p>
            <a:pPr algn="just">
              <a:spcAft>
                <a:spcPts val="0"/>
              </a:spcAft>
            </a:pP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CO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Inspección:</a:t>
            </a: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Examen o reconocimiento realizados con atención.</a:t>
            </a:r>
          </a:p>
          <a:p>
            <a:pPr algn="just">
              <a:spcAft>
                <a:spcPts val="0"/>
              </a:spcAft>
            </a:pP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CO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Orden:</a:t>
            </a: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Conjunto de actividades que permiten ubicar los elementos de un área o puesto de trabajo en el lugar que le corresponde o que fue diseñado para tal fin. Colocar con determinado criterio de organización en el lugar apropiado o en el que corresponde.</a:t>
            </a:r>
            <a:endParaRPr lang="es-C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es-C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es-C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es-C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050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2A95D542-5910-4482-9E2B-15F79187E522}"/>
              </a:ext>
            </a:extLst>
          </p:cNvPr>
          <p:cNvSpPr/>
          <p:nvPr/>
        </p:nvSpPr>
        <p:spPr>
          <a:xfrm>
            <a:off x="3048000" y="2136339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b="1" dirty="0"/>
              <a:t>Residuo o desecho. </a:t>
            </a:r>
            <a:r>
              <a:rPr lang="es-CO" dirty="0"/>
              <a:t>Es cualquier objeto, material, sustancia, elemento o producto que se encuentra en estado sólido o semisólido, o es un líquido o gas contenido en recipientes o depósitos, cuyo generador descarta, rechaza o entrega porque sus propiedades no permiten usarlo nuevamente en la actividad que lo generó o porque la legislación o la normatividad vigente así lo estipula.</a:t>
            </a:r>
          </a:p>
          <a:p>
            <a:endParaRPr lang="es-CO" dirty="0"/>
          </a:p>
          <a:p>
            <a:r>
              <a:rPr lang="es-CO" b="1" dirty="0"/>
              <a:t>Reciclar:</a:t>
            </a:r>
            <a:r>
              <a:rPr lang="es-CO" dirty="0"/>
              <a:t> Sometimiento de desperdicios o de materiales usados a un proceso que los haga nuevamente utilizables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280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A2D08B2D-50B6-4E18-99BE-ED8AE275BB9A}"/>
              </a:ext>
            </a:extLst>
          </p:cNvPr>
          <p:cNvSpPr/>
          <p:nvPr/>
        </p:nvSpPr>
        <p:spPr>
          <a:xfrm>
            <a:off x="1497497" y="362199"/>
            <a:ext cx="9064486" cy="487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CO" b="1" kern="0" dirty="0">
                <a:solidFill>
                  <a:srgbClr val="365F9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GENERALIDADES</a:t>
            </a:r>
            <a:endParaRPr lang="es-CO" sz="2400" b="1" kern="0" dirty="0">
              <a:solidFill>
                <a:srgbClr val="365F91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Cuando hablamos de Orden y Aseo, hacemos referencia a las condiciones de organización y limpieza adecuada de un lugar ya sea en el hogar, sitio de trabajo o ambientes abiertos.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Generalmente en toda organización las actividades que tienen que ver con el orden y el aseo son delegadas exclusivamente al personal del área de aseo, descargando en ellos la responsabilidad de mantener las instalaciones en perfecto estado.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dice que se manejan estándares adecuados de orden y limpieza cuando: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Permanentemente elimina lo innecesario y se clasifica lo útil.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adecuan espacios para almacenar materiales y poderlos localizar fácilmente.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cuenta con sitios para hacer una correcta disposición de residuos.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controla oportunamente escapes, derrames y goteras.</a:t>
            </a:r>
          </a:p>
          <a:p>
            <a:pPr lvl="0"/>
            <a:r>
              <a:rPr lang="es-CO" dirty="0"/>
              <a:t> * Se hace seguimiento a las condiciones de Orden y Aseo a partir de una lista de chequeo.</a:t>
            </a:r>
          </a:p>
          <a:p>
            <a:r>
              <a:rPr lang="es-CO" dirty="0"/>
              <a:t> 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s-C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371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Resultado de imagen para imagenes de orden y aseo">
            <a:extLst>
              <a:ext uri="{FF2B5EF4-FFF2-40B4-BE49-F238E27FC236}">
                <a16:creationId xmlns:a16="http://schemas.microsoft.com/office/drawing/2014/main" id="{54CABBB8-50A8-43FD-97C8-C4340F3221A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5948" y="371061"/>
            <a:ext cx="10018643" cy="57646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62422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B5FB90F2-0E2F-4E86-B514-1D48E6D7E596}"/>
              </a:ext>
            </a:extLst>
          </p:cNvPr>
          <p:cNvSpPr/>
          <p:nvPr/>
        </p:nvSpPr>
        <p:spPr>
          <a:xfrm>
            <a:off x="1351723" y="664269"/>
            <a:ext cx="9727094" cy="4870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 BENEFICIOS QUE TRAEN EL ORDEN , ASEO Y LA LIMPIEZA SON</a:t>
            </a:r>
            <a:endParaRPr lang="es-CO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disminuyen los riesgos de accidentalidad.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logra el mayor provecho del espacio.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hace buen uso de los recursos disponibles.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genera confianza en los clientes, proveedores y visitantes.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aumenta el rendimiento en el trabajo puesto que se reduce el tiempo invertido en la búsqueda de objetos.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mantienen inventarios en el mínimo necesario.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estimulan comportamientos seguros de trabajo.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O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genera un ambiente de trabajo agradable.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O" sz="1600" b="1" u="sng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controla de </a:t>
            </a:r>
            <a:r>
              <a:rPr lang="es-CO" sz="1600" b="1" u="sng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Contaminacion</a:t>
            </a:r>
            <a:r>
              <a:rPr lang="es-CO" sz="1600" b="1" u="sng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Visual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es-CO" sz="1600" b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 fontAlgn="base" hangingPunct="0">
              <a:lnSpc>
                <a:spcPct val="107000"/>
              </a:lnSpc>
              <a:spcAft>
                <a:spcPts val="0"/>
              </a:spcAft>
              <a:tabLst>
                <a:tab pos="447675" algn="l"/>
              </a:tabLst>
            </a:pPr>
            <a:r>
              <a:rPr lang="es-CO" spc="-1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Las malas condiciones de orden y aseo se encuentran dentro de las causas más frecuentes de accidentes laborales, retrasos en los proyectos, dobles trabajos, merma de la productividad, sobre costos y necesidad de acudir a sobre esfuerzos físicos, con sus correspondientes consecuencias, una de las metodologías más comunes para lidiar con este tema: </a:t>
            </a: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LAS 5´S</a:t>
            </a:r>
            <a:endParaRPr lang="es-C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885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B7658873-2FA9-4FFA-91C4-F17850A929AC}"/>
              </a:ext>
            </a:extLst>
          </p:cNvPr>
          <p:cNvSpPr/>
          <p:nvPr/>
        </p:nvSpPr>
        <p:spPr>
          <a:xfrm>
            <a:off x="2150628" y="3234652"/>
            <a:ext cx="7890750" cy="81682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SABE USTED QUE SON  LAS 5 S ?</a:t>
            </a:r>
            <a:endParaRPr lang="es-CO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947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05B5EB0-F16E-42B9-93CE-1FDF2ECBDA0B}"/>
              </a:ext>
            </a:extLst>
          </p:cNvPr>
          <p:cNvSpPr/>
          <p:nvPr/>
        </p:nvSpPr>
        <p:spPr>
          <a:xfrm>
            <a:off x="1603513" y="248194"/>
            <a:ext cx="8415130" cy="5176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¿QUE SIGNIFICAN LAS 5 S?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Las 5 S son cinco principios japoneses cuyos nombres comienzan por S y que van todos en la misma dirección que es conseguir una empresa limpia, ordenada y un grato ambiente de trabajo.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Ahora vamos a conocer algunas actividades para empezar en su implementación.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s-CO" b="1" dirty="0" err="1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Seiri</a:t>
            </a: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= CLASIFICACIÓN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separar lo que es necesario de lo que no lo es y tirar lo que es inútil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¿COMO?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algunos concejos: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Haciendo inventarios de las cosas útiles en el área de trabajo.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Entregar un listado de las herramientas o equipos que no sirven en el área de trabajo.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Desechando las cosas inútiles</a:t>
            </a:r>
            <a:endParaRPr lang="es-C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581005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82</TotalTime>
  <Words>968</Words>
  <Application>Microsoft Office PowerPoint</Application>
  <PresentationFormat>Panorámica</PresentationFormat>
  <Paragraphs>163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0" baseType="lpstr">
      <vt:lpstr>Arial</vt:lpstr>
      <vt:lpstr>Calibri</vt:lpstr>
      <vt:lpstr>Cambria</vt:lpstr>
      <vt:lpstr>Symbol</vt:lpstr>
      <vt:lpstr>Times New Roman</vt:lpstr>
      <vt:lpstr>Tw Cen MT</vt:lpstr>
      <vt:lpstr>Verdana</vt:lpstr>
      <vt:lpstr>Gota</vt:lpstr>
      <vt:lpstr>PROGRAMA DE ORDEN, ASEO Y LIMPIEZA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 DE ORDEN, ASEO Y LIMPIEZA</dc:title>
  <dc:creator>Dominga Montaño</dc:creator>
  <cp:lastModifiedBy>Dominga Montaño</cp:lastModifiedBy>
  <cp:revision>10</cp:revision>
  <dcterms:created xsi:type="dcterms:W3CDTF">2018-02-05T19:48:33Z</dcterms:created>
  <dcterms:modified xsi:type="dcterms:W3CDTF">2018-04-03T15:32:26Z</dcterms:modified>
</cp:coreProperties>
</file>