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2018/04/03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2018/04/03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2018/04/03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2018/04/03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2018/04/03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2018/04/03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2018/04/03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2018/04/03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2018/04/03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2018/04/03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2018/04/03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2018/04/03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2018/04/03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2018/04/03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2018/04/03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2018/04/03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2018/04/03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gif"/><Relationship Id="rId2" Type="http://schemas.openxmlformats.org/officeDocument/2006/relationships/image" Target="../media/image9.gif"/><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D38661-5E35-4D74-B11E-912688460C73}"/>
              </a:ext>
            </a:extLst>
          </p:cNvPr>
          <p:cNvSpPr>
            <a:spLocks noGrp="1"/>
          </p:cNvSpPr>
          <p:nvPr>
            <p:ph type="ctrTitle"/>
          </p:nvPr>
        </p:nvSpPr>
        <p:spPr>
          <a:xfrm>
            <a:off x="1507067" y="1205345"/>
            <a:ext cx="7766936" cy="2845491"/>
          </a:xfrm>
        </p:spPr>
        <p:txBody>
          <a:bodyPr/>
          <a:lstStyle/>
          <a:p>
            <a:pPr algn="ctr"/>
            <a:r>
              <a:rPr lang="es-CO" dirty="0"/>
              <a:t>ACCIDENTES E INCCIDENTES DE TRABAJO </a:t>
            </a:r>
          </a:p>
        </p:txBody>
      </p:sp>
      <p:sp>
        <p:nvSpPr>
          <p:cNvPr id="3" name="Subtítulo 2">
            <a:extLst>
              <a:ext uri="{FF2B5EF4-FFF2-40B4-BE49-F238E27FC236}">
                <a16:creationId xmlns:a16="http://schemas.microsoft.com/office/drawing/2014/main" id="{4EA68773-00EC-4781-99C3-C8C71EB9A672}"/>
              </a:ext>
            </a:extLst>
          </p:cNvPr>
          <p:cNvSpPr>
            <a:spLocks noGrp="1"/>
          </p:cNvSpPr>
          <p:nvPr>
            <p:ph type="subTitle" idx="1"/>
          </p:nvPr>
        </p:nvSpPr>
        <p:spPr/>
        <p:txBody>
          <a:bodyPr/>
          <a:lstStyle/>
          <a:p>
            <a:pPr algn="ctr"/>
            <a:r>
              <a:rPr lang="es-CO" altLang="es-CO" sz="2400" b="1" dirty="0">
                <a:solidFill>
                  <a:schemeClr val="accent2">
                    <a:lumMod val="75000"/>
                  </a:schemeClr>
                </a:solidFill>
                <a:cs typeface="Arial" panose="020B0604020202020204" pitchFamily="34" charset="0"/>
              </a:rPr>
              <a:t>Resolución 1401 del 14 de mayo de 2007  </a:t>
            </a:r>
          </a:p>
          <a:p>
            <a:endParaRPr lang="es-CO" dirty="0"/>
          </a:p>
        </p:txBody>
      </p:sp>
    </p:spTree>
    <p:extLst>
      <p:ext uri="{BB962C8B-B14F-4D97-AF65-F5344CB8AC3E}">
        <p14:creationId xmlns:p14="http://schemas.microsoft.com/office/powerpoint/2010/main" val="2324844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4FCE0DC-BAB7-4910-A237-D5CD526FE823}"/>
              </a:ext>
            </a:extLst>
          </p:cNvPr>
          <p:cNvSpPr/>
          <p:nvPr/>
        </p:nvSpPr>
        <p:spPr>
          <a:xfrm>
            <a:off x="3048000" y="3008885"/>
            <a:ext cx="6096000" cy="840230"/>
          </a:xfrm>
          <a:prstGeom prst="rect">
            <a:avLst/>
          </a:prstGeom>
        </p:spPr>
        <p:txBody>
          <a:bodyPr>
            <a:spAutoFit/>
          </a:bodyPr>
          <a:lstStyle/>
          <a:p>
            <a:pPr algn="just">
              <a:lnSpc>
                <a:spcPct val="90000"/>
              </a:lnSpc>
              <a:buClr>
                <a:srgbClr val="92D050"/>
              </a:buClr>
            </a:pPr>
            <a:r>
              <a:rPr lang="es-ES_tradnl" altLang="es-CO" dirty="0">
                <a:cs typeface="Arial" panose="020B0604020202020204" pitchFamily="34" charset="0"/>
              </a:rPr>
              <a:t>En la ejecución de órdenes del empleador o contratante o la ejecución de una labor bajo su autoridad aun fuera del lugar y horas de trabajo. </a:t>
            </a:r>
          </a:p>
        </p:txBody>
      </p:sp>
      <p:pic>
        <p:nvPicPr>
          <p:cNvPr id="3" name="Picture 8">
            <a:extLst>
              <a:ext uri="{FF2B5EF4-FFF2-40B4-BE49-F238E27FC236}">
                <a16:creationId xmlns:a16="http://schemas.microsoft.com/office/drawing/2014/main" id="{DBF8EE3C-8101-453F-B73E-B04B995E49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9419" y="998538"/>
            <a:ext cx="3316432"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3395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87C4E6B-AB7C-4967-8827-CB8C73E0FFEC}"/>
              </a:ext>
            </a:extLst>
          </p:cNvPr>
          <p:cNvSpPr>
            <a:spLocks noChangeArrowheads="1"/>
          </p:cNvSpPr>
          <p:nvPr/>
        </p:nvSpPr>
        <p:spPr bwMode="auto">
          <a:xfrm>
            <a:off x="1950499" y="4113296"/>
            <a:ext cx="8135610" cy="255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914400" eaLnBrk="0" fontAlgn="base" hangingPunct="0">
              <a:spcBef>
                <a:spcPct val="0"/>
              </a:spcBef>
              <a:spcAft>
                <a:spcPct val="0"/>
              </a:spcAft>
              <a:buClr>
                <a:srgbClr val="00CC00"/>
              </a:buClr>
              <a:buFontTx/>
              <a:buNone/>
            </a:pPr>
            <a:r>
              <a:rPr lang="es-ES_tradnl" altLang="es-CO" dirty="0">
                <a:solidFill>
                  <a:srgbClr val="1C2F79"/>
                </a:solidFill>
                <a:ea typeface="ＭＳ Ｐゴシック" panose="020B0600070205080204" pitchFamily="34" charset="-128"/>
              </a:rPr>
              <a:t>Durante el ejercicio de la función sindical aunque el trabajador se encuentre en permiso sindical siempre que el accidente se produzca en cumplimiento de dicha función. </a:t>
            </a:r>
          </a:p>
        </p:txBody>
      </p:sp>
      <p:pic>
        <p:nvPicPr>
          <p:cNvPr id="3" name="Picture 6">
            <a:extLst>
              <a:ext uri="{FF2B5EF4-FFF2-40B4-BE49-F238E27FC236}">
                <a16:creationId xmlns:a16="http://schemas.microsoft.com/office/drawing/2014/main" id="{3D1F7CCE-B149-47C9-9CB4-C98BAE3687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959" y="1376507"/>
            <a:ext cx="3389168"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6757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CF1E6A5-DDF9-4680-810C-72DA88FC8635}"/>
              </a:ext>
            </a:extLst>
          </p:cNvPr>
          <p:cNvSpPr/>
          <p:nvPr/>
        </p:nvSpPr>
        <p:spPr>
          <a:xfrm>
            <a:off x="3048000" y="2690336"/>
            <a:ext cx="6096000" cy="1477328"/>
          </a:xfrm>
          <a:prstGeom prst="rect">
            <a:avLst/>
          </a:prstGeom>
        </p:spPr>
        <p:txBody>
          <a:bodyPr>
            <a:spAutoFit/>
          </a:bodyPr>
          <a:lstStyle/>
          <a:p>
            <a:pPr algn="just">
              <a:spcBef>
                <a:spcPct val="0"/>
              </a:spcBef>
              <a:buFontTx/>
              <a:buNone/>
            </a:pPr>
            <a:r>
              <a:rPr lang="es-ES_tradnl" altLang="es-CO" dirty="0"/>
              <a:t>En la ejecución de actividades recreativas, deportivas o culturales, cuando se actué por cuenta o en representación del empleador o de la empresa usuaria cuando se trate de trabajadores de empresas de servicios temporales que se encuentren en misión</a:t>
            </a:r>
            <a:r>
              <a:rPr lang="es-ES_tradnl" altLang="es-CO" sz="1600" dirty="0"/>
              <a:t>. </a:t>
            </a:r>
            <a:endParaRPr lang="es-ES" altLang="es-CO" sz="1600" dirty="0">
              <a:latin typeface="Tahoma" panose="020B0604030504040204" pitchFamily="34" charset="0"/>
            </a:endParaRPr>
          </a:p>
        </p:txBody>
      </p:sp>
      <p:pic>
        <p:nvPicPr>
          <p:cNvPr id="3" name="Picture 5">
            <a:extLst>
              <a:ext uri="{FF2B5EF4-FFF2-40B4-BE49-F238E27FC236}">
                <a16:creationId xmlns:a16="http://schemas.microsoft.com/office/drawing/2014/main" id="{F2798425-F2E8-4D58-BC38-08B7194EF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1712" y="4536498"/>
            <a:ext cx="2526433"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8498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B51C6E4-0E99-4BAD-BBE5-D1E56C765CD0}"/>
              </a:ext>
            </a:extLst>
          </p:cNvPr>
          <p:cNvSpPr/>
          <p:nvPr/>
        </p:nvSpPr>
        <p:spPr>
          <a:xfrm>
            <a:off x="2396837" y="2427188"/>
            <a:ext cx="7786254" cy="2238049"/>
          </a:xfrm>
          <a:prstGeom prst="rect">
            <a:avLst/>
          </a:prstGeom>
        </p:spPr>
        <p:txBody>
          <a:bodyPr wrap="square">
            <a:spAutoFit/>
          </a:bodyPr>
          <a:lstStyle/>
          <a:p>
            <a:pPr algn="just">
              <a:lnSpc>
                <a:spcPct val="115000"/>
              </a:lnSpc>
              <a:spcAft>
                <a:spcPts val="1000"/>
              </a:spcAft>
            </a:pPr>
            <a:r>
              <a:rPr lang="es-ES" altLang="es-CO" sz="2400" b="1" dirty="0">
                <a:latin typeface="Calibri" panose="020F0502020204030204" pitchFamily="34" charset="0"/>
                <a:ea typeface="Calibri" panose="020F0502020204030204" pitchFamily="34" charset="0"/>
                <a:cs typeface="Times New Roman" panose="02020603050405020304" pitchFamily="18" charset="0"/>
              </a:rPr>
              <a:t>DURANTE LA EJECUCION DE ORDENES DEL EMPLEADOR</a:t>
            </a:r>
          </a:p>
          <a:p>
            <a:pPr algn="just">
              <a:lnSpc>
                <a:spcPct val="115000"/>
              </a:lnSpc>
              <a:spcAft>
                <a:spcPts val="1000"/>
              </a:spcAft>
              <a:buFont typeface="Symbol" panose="05050102010706020507" pitchFamily="18" charset="2"/>
              <a:buChar char=""/>
            </a:pPr>
            <a:r>
              <a:rPr lang="es-ES" altLang="es-CO" dirty="0">
                <a:latin typeface="Calibri" panose="020F0502020204030204" pitchFamily="34" charset="0"/>
                <a:ea typeface="Calibri" panose="020F0502020204030204" pitchFamily="34" charset="0"/>
                <a:cs typeface="Times New Roman" panose="02020603050405020304" pitchFamily="18" charset="0"/>
              </a:rPr>
              <a:t>Para que el accidente pueda calificarse como de trabajo estando el empleado cumpliendo una comisión u orden del empleador fuera de su sede de trabajo, es necesario que haya una verdadera relación de subordinación, además de que el empleado no se aparte del marco obligacional de la misma orden, es decir, debe haber una finalidad laboral.</a:t>
            </a:r>
          </a:p>
        </p:txBody>
      </p:sp>
    </p:spTree>
    <p:extLst>
      <p:ext uri="{BB962C8B-B14F-4D97-AF65-F5344CB8AC3E}">
        <p14:creationId xmlns:p14="http://schemas.microsoft.com/office/powerpoint/2010/main" val="1005074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46E753E8-76F5-4E74-8EF1-116F7C1755E7}"/>
              </a:ext>
            </a:extLst>
          </p:cNvPr>
          <p:cNvSpPr txBox="1">
            <a:spLocks noChangeArrowheads="1"/>
          </p:cNvSpPr>
          <p:nvPr/>
        </p:nvSpPr>
        <p:spPr bwMode="auto">
          <a:xfrm>
            <a:off x="1565563" y="2064327"/>
            <a:ext cx="8714509" cy="228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0"/>
              </a:spcBef>
              <a:spcAft>
                <a:spcPts val="1200"/>
              </a:spcAft>
              <a:buClr>
                <a:srgbClr val="71B940"/>
              </a:buClr>
              <a:buFont typeface="Arial" panose="020B0604020202020204" pitchFamily="34" charset="0"/>
              <a:buChar char="•"/>
              <a:defRPr sz="3200">
                <a:solidFill>
                  <a:srgbClr val="1B418B"/>
                </a:solidFill>
                <a:latin typeface="+mn-lt"/>
                <a:ea typeface="ＭＳ Ｐゴシック" pitchFamily="34" charset="-128"/>
                <a:cs typeface="+mn-cs"/>
              </a:defRPr>
            </a:lvl1pPr>
            <a:lvl2pPr marL="742950" indent="-285750" algn="l" defTabSz="457200" rtl="0" eaLnBrk="0" fontAlgn="base" hangingPunct="0">
              <a:spcBef>
                <a:spcPct val="0"/>
              </a:spcBef>
              <a:spcAft>
                <a:spcPts val="1200"/>
              </a:spcAft>
              <a:buClr>
                <a:srgbClr val="71B940"/>
              </a:buClr>
              <a:buFont typeface="Arial" panose="020B0604020202020204" pitchFamily="34" charset="0"/>
              <a:buChar char="–"/>
              <a:defRPr sz="1600">
                <a:solidFill>
                  <a:srgbClr val="1B418B"/>
                </a:solidFill>
                <a:latin typeface="+mn-lt"/>
                <a:ea typeface="ＭＳ Ｐゴシック" pitchFamily="34" charset="-128"/>
              </a:defRPr>
            </a:lvl2pPr>
            <a:lvl3pPr marL="1143000" indent="-228600" algn="l" defTabSz="457200" rtl="0" eaLnBrk="0" fontAlgn="base" hangingPunct="0">
              <a:spcBef>
                <a:spcPct val="0"/>
              </a:spcBef>
              <a:spcAft>
                <a:spcPts val="1200"/>
              </a:spcAft>
              <a:buClr>
                <a:srgbClr val="71B940"/>
              </a:buClr>
              <a:buFont typeface="Arial" panose="020B0604020202020204" pitchFamily="34" charset="0"/>
              <a:buChar char="•"/>
              <a:defRPr sz="1400">
                <a:solidFill>
                  <a:srgbClr val="1B418B"/>
                </a:solidFill>
                <a:latin typeface="+mn-lt"/>
                <a:ea typeface="ＭＳ Ｐゴシック" pitchFamily="34" charset="-128"/>
              </a:defRPr>
            </a:lvl3pPr>
            <a:lvl4pPr marL="1600200" indent="-228600" algn="l" defTabSz="457200" rtl="0" eaLnBrk="0" fontAlgn="base" hangingPunct="0">
              <a:spcBef>
                <a:spcPct val="0"/>
              </a:spcBef>
              <a:spcAft>
                <a:spcPts val="1200"/>
              </a:spcAft>
              <a:buClr>
                <a:srgbClr val="71B940"/>
              </a:buClr>
              <a:buFont typeface="Arial" panose="020B0604020202020204" pitchFamily="34" charset="0"/>
              <a:buChar char="–"/>
              <a:defRPr sz="1200">
                <a:solidFill>
                  <a:srgbClr val="1B418B"/>
                </a:solidFill>
                <a:latin typeface="+mn-lt"/>
                <a:ea typeface="ＭＳ Ｐゴシック" pitchFamily="34" charset="-128"/>
              </a:defRPr>
            </a:lvl4pPr>
            <a:lvl5pPr marL="2057400" indent="-228600" algn="l" defTabSz="457200" rtl="0" eaLnBrk="0" fontAlgn="base" hangingPunct="0">
              <a:spcBef>
                <a:spcPct val="0"/>
              </a:spcBef>
              <a:spcAft>
                <a:spcPts val="1200"/>
              </a:spcAft>
              <a:buClr>
                <a:srgbClr val="71B940"/>
              </a:buClr>
              <a:buFont typeface="Arial" panose="020B0604020202020204" pitchFamily="34" charset="0"/>
              <a:buChar char="»"/>
              <a:defRPr sz="1100">
                <a:solidFill>
                  <a:srgbClr val="1B418B"/>
                </a:solidFill>
                <a:latin typeface="+mn-lt"/>
                <a:ea typeface="ＭＳ Ｐゴシック" pitchFamily="34" charset="-128"/>
              </a:defRPr>
            </a:lvl5pPr>
            <a:lvl6pPr marL="2514600" indent="-228600" algn="l" defTabSz="457200" rtl="0" fontAlgn="base">
              <a:spcBef>
                <a:spcPct val="0"/>
              </a:spcBef>
              <a:spcAft>
                <a:spcPts val="1200"/>
              </a:spcAft>
              <a:buClr>
                <a:srgbClr val="71B940"/>
              </a:buClr>
              <a:buFont typeface="Arial" charset="0"/>
              <a:buChar char="»"/>
              <a:defRPr sz="1100">
                <a:solidFill>
                  <a:srgbClr val="1B418B"/>
                </a:solidFill>
                <a:latin typeface="+mn-lt"/>
                <a:ea typeface="+mn-ea"/>
              </a:defRPr>
            </a:lvl6pPr>
            <a:lvl7pPr marL="2971800" indent="-228600" algn="l" defTabSz="457200" rtl="0" fontAlgn="base">
              <a:spcBef>
                <a:spcPct val="0"/>
              </a:spcBef>
              <a:spcAft>
                <a:spcPts val="1200"/>
              </a:spcAft>
              <a:buClr>
                <a:srgbClr val="71B940"/>
              </a:buClr>
              <a:buFont typeface="Arial" charset="0"/>
              <a:buChar char="»"/>
              <a:defRPr sz="1100">
                <a:solidFill>
                  <a:srgbClr val="1B418B"/>
                </a:solidFill>
                <a:latin typeface="+mn-lt"/>
                <a:ea typeface="+mn-ea"/>
              </a:defRPr>
            </a:lvl7pPr>
            <a:lvl8pPr marL="3429000" indent="-228600" algn="l" defTabSz="457200" rtl="0" fontAlgn="base">
              <a:spcBef>
                <a:spcPct val="0"/>
              </a:spcBef>
              <a:spcAft>
                <a:spcPts val="1200"/>
              </a:spcAft>
              <a:buClr>
                <a:srgbClr val="71B940"/>
              </a:buClr>
              <a:buFont typeface="Arial" charset="0"/>
              <a:buChar char="»"/>
              <a:defRPr sz="1100">
                <a:solidFill>
                  <a:srgbClr val="1B418B"/>
                </a:solidFill>
                <a:latin typeface="+mn-lt"/>
                <a:ea typeface="+mn-ea"/>
              </a:defRPr>
            </a:lvl8pPr>
            <a:lvl9pPr marL="3886200" indent="-228600" algn="l" defTabSz="457200" rtl="0" fontAlgn="base">
              <a:spcBef>
                <a:spcPct val="0"/>
              </a:spcBef>
              <a:spcAft>
                <a:spcPts val="1200"/>
              </a:spcAft>
              <a:buClr>
                <a:srgbClr val="71B940"/>
              </a:buClr>
              <a:buFont typeface="Arial" charset="0"/>
              <a:buChar char="»"/>
              <a:defRPr sz="1100">
                <a:solidFill>
                  <a:srgbClr val="1B418B"/>
                </a:solidFill>
                <a:latin typeface="+mn-lt"/>
                <a:ea typeface="+mn-ea"/>
              </a:defRPr>
            </a:lvl9pPr>
          </a:lstStyle>
          <a:p>
            <a:pPr marL="342900" marR="0" lvl="0" indent="-342900" algn="just" defTabSz="457200" rtl="0" eaLnBrk="0" fontAlgn="base" latinLnBrk="0" hangingPunct="0">
              <a:lnSpc>
                <a:spcPct val="95000"/>
              </a:lnSpc>
              <a:spcBef>
                <a:spcPct val="0"/>
              </a:spcBef>
              <a:spcAft>
                <a:spcPts val="1200"/>
              </a:spcAft>
              <a:buClr>
                <a:srgbClr val="71B940"/>
              </a:buClr>
              <a:buSzTx/>
              <a:buFont typeface="Arial" panose="020B0604020202020204" pitchFamily="34" charset="0"/>
              <a:buChar char="•"/>
              <a:tabLst/>
              <a:defRPr/>
            </a:pPr>
            <a:r>
              <a:rPr kumimoji="0" lang="es-ES_tradnl" altLang="es-CO" sz="2400" b="0" i="0" u="none" strike="noStrike" kern="0" cap="none" spc="0" normalizeH="0" baseline="0" noProof="0" dirty="0">
                <a:ln>
                  <a:noFill/>
                </a:ln>
                <a:solidFill>
                  <a:srgbClr val="1B418B"/>
                </a:solidFill>
                <a:effectLst/>
                <a:uLnTx/>
                <a:uFillTx/>
                <a:latin typeface="Arial"/>
                <a:ea typeface="ＭＳ Ｐゴシック" pitchFamily="34" charset="-128"/>
                <a:cs typeface="+mn-cs"/>
              </a:rPr>
              <a:t>NO ES ACCIDENTE DE TRABAJO </a:t>
            </a:r>
          </a:p>
          <a:p>
            <a:pPr marL="342900" marR="0" lvl="0" indent="-342900" algn="just" defTabSz="457200" rtl="0" eaLnBrk="0" fontAlgn="base" latinLnBrk="0" hangingPunct="0">
              <a:lnSpc>
                <a:spcPct val="95000"/>
              </a:lnSpc>
              <a:spcBef>
                <a:spcPct val="0"/>
              </a:spcBef>
              <a:spcAft>
                <a:spcPts val="1200"/>
              </a:spcAft>
              <a:buClr>
                <a:srgbClr val="71B940"/>
              </a:buClr>
              <a:buSzTx/>
              <a:buFont typeface="Arial" panose="020B0604020202020204" pitchFamily="34" charset="0"/>
              <a:buChar char="•"/>
              <a:tabLst/>
              <a:defRPr/>
            </a:pPr>
            <a:r>
              <a:rPr kumimoji="0" lang="es-ES_tradnl" altLang="es-CO" sz="2400" b="0" i="0" u="none" strike="noStrike" kern="0" cap="none" spc="0" normalizeH="0" baseline="0" noProof="0" dirty="0">
                <a:ln>
                  <a:noFill/>
                </a:ln>
                <a:solidFill>
                  <a:srgbClr val="1B418B"/>
                </a:solidFill>
                <a:effectLst/>
                <a:uLnTx/>
                <a:uFillTx/>
                <a:latin typeface="Arial"/>
                <a:ea typeface="ＭＳ Ｐゴシック" pitchFamily="34" charset="-128"/>
                <a:cs typeface="+mn-cs"/>
              </a:rPr>
              <a:t>El sufrido por el trabajador, fuera de la Empresa, durante los permisos remunerados o sin remuneración</a:t>
            </a:r>
          </a:p>
          <a:p>
            <a:pPr marL="342900" marR="0" lvl="0" indent="-342900" algn="just" defTabSz="457200" rtl="0" eaLnBrk="0" fontAlgn="base" latinLnBrk="0" hangingPunct="0">
              <a:lnSpc>
                <a:spcPct val="95000"/>
              </a:lnSpc>
              <a:spcBef>
                <a:spcPct val="0"/>
              </a:spcBef>
              <a:spcAft>
                <a:spcPts val="1200"/>
              </a:spcAft>
              <a:buClr>
                <a:srgbClr val="71B940"/>
              </a:buClr>
              <a:buSzTx/>
              <a:buFont typeface="Arial" panose="020B0604020202020204" pitchFamily="34" charset="0"/>
              <a:buChar char="•"/>
              <a:tabLst/>
              <a:defRPr/>
            </a:pPr>
            <a:r>
              <a:rPr kumimoji="0" lang="es-MX" altLang="es-CO" sz="2400" b="0" i="0" u="none" strike="noStrike" kern="0" cap="none" spc="0" normalizeH="0" baseline="0" noProof="0" dirty="0">
                <a:ln>
                  <a:noFill/>
                </a:ln>
                <a:solidFill>
                  <a:srgbClr val="1B418B"/>
                </a:solidFill>
                <a:effectLst/>
                <a:uLnTx/>
                <a:uFillTx/>
                <a:latin typeface="Arial"/>
                <a:ea typeface="ＭＳ Ｐゴシック" pitchFamily="34" charset="-128"/>
                <a:cs typeface="+mn-cs"/>
              </a:rPr>
              <a:t>Ejecución de actividades diferentes para las que fue  contratado.</a:t>
            </a:r>
          </a:p>
        </p:txBody>
      </p:sp>
      <p:pic>
        <p:nvPicPr>
          <p:cNvPr id="3" name="Picture 15">
            <a:extLst>
              <a:ext uri="{FF2B5EF4-FFF2-40B4-BE49-F238E27FC236}">
                <a16:creationId xmlns:a16="http://schemas.microsoft.com/office/drawing/2014/main" id="{6A6C6FA4-4ACF-4429-85C5-F767312FB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5186" y="4352925"/>
            <a:ext cx="2735262"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929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F8EEFE0-A142-459C-900D-2BA4C178392D}"/>
              </a:ext>
            </a:extLst>
          </p:cNvPr>
          <p:cNvSpPr/>
          <p:nvPr/>
        </p:nvSpPr>
        <p:spPr>
          <a:xfrm>
            <a:off x="1528568" y="2620875"/>
            <a:ext cx="2789482" cy="341632"/>
          </a:xfrm>
          <a:prstGeom prst="rect">
            <a:avLst/>
          </a:prstGeom>
        </p:spPr>
        <p:txBody>
          <a:bodyPr wrap="none">
            <a:spAutoFit/>
          </a:bodyPr>
          <a:lstStyle/>
          <a:p>
            <a:pPr lvl="1">
              <a:lnSpc>
                <a:spcPct val="90000"/>
              </a:lnSpc>
              <a:spcBef>
                <a:spcPct val="50000"/>
              </a:spcBef>
              <a:buClr>
                <a:schemeClr val="tx1"/>
              </a:buClr>
              <a:buSzPct val="75000"/>
              <a:buFontTx/>
              <a:buNone/>
            </a:pPr>
            <a:r>
              <a:rPr lang="es-ES_tradnl" altLang="es-CO" b="1" dirty="0"/>
              <a:t>MUERTE Y LESIONES</a:t>
            </a:r>
          </a:p>
        </p:txBody>
      </p:sp>
      <p:pic>
        <p:nvPicPr>
          <p:cNvPr id="3" name="Picture 3" descr="C:\Users\angela\Pictures\la-muerte-04.gif">
            <a:extLst>
              <a:ext uri="{FF2B5EF4-FFF2-40B4-BE49-F238E27FC236}">
                <a16:creationId xmlns:a16="http://schemas.microsoft.com/office/drawing/2014/main" id="{E7652989-D04C-4C6C-B1DA-12BA1B812ED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3363" y="2789238"/>
            <a:ext cx="131445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sobreconceptos.com/wp-content/uploads/accidente.jpg">
            <a:extLst>
              <a:ext uri="{FF2B5EF4-FFF2-40B4-BE49-F238E27FC236}">
                <a16:creationId xmlns:a16="http://schemas.microsoft.com/office/drawing/2014/main" id="{7830813E-F1F5-4475-AA9E-978061342B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328" y="3308495"/>
            <a:ext cx="1223962"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a:extLst>
              <a:ext uri="{FF2B5EF4-FFF2-40B4-BE49-F238E27FC236}">
                <a16:creationId xmlns:a16="http://schemas.microsoft.com/office/drawing/2014/main" id="{041CFDB9-1BC4-4010-8B8F-54DC421E23EB}"/>
              </a:ext>
            </a:extLst>
          </p:cNvPr>
          <p:cNvSpPr/>
          <p:nvPr/>
        </p:nvSpPr>
        <p:spPr>
          <a:xfrm>
            <a:off x="4318050" y="2122277"/>
            <a:ext cx="2365524" cy="840230"/>
          </a:xfrm>
          <a:prstGeom prst="rect">
            <a:avLst/>
          </a:prstGeom>
        </p:spPr>
        <p:txBody>
          <a:bodyPr wrap="square">
            <a:spAutoFit/>
          </a:bodyPr>
          <a:lstStyle/>
          <a:p>
            <a:pPr lvl="1">
              <a:lnSpc>
                <a:spcPct val="90000"/>
              </a:lnSpc>
              <a:spcBef>
                <a:spcPct val="50000"/>
              </a:spcBef>
              <a:buClr>
                <a:schemeClr val="tx1"/>
              </a:buClr>
              <a:buSzPct val="75000"/>
              <a:buFontTx/>
              <a:buNone/>
            </a:pPr>
            <a:r>
              <a:rPr lang="es-ES_tradnl" altLang="es-CO" b="1" dirty="0"/>
              <a:t>DAÑOS A EQUIPOS Y PROPIEDAD </a:t>
            </a:r>
            <a:endParaRPr lang="es-MX" altLang="es-CO" b="1" dirty="0"/>
          </a:p>
        </p:txBody>
      </p:sp>
      <p:pic>
        <p:nvPicPr>
          <p:cNvPr id="6" name="Picture 5" descr="C:\Users\angela\Pictures\32687332.gif">
            <a:extLst>
              <a:ext uri="{FF2B5EF4-FFF2-40B4-BE49-F238E27FC236}">
                <a16:creationId xmlns:a16="http://schemas.microsoft.com/office/drawing/2014/main" id="{A9343741-BB37-4B9C-85BC-3A54AFA61FC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69284" y="3135602"/>
            <a:ext cx="172878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a:extLst>
              <a:ext uri="{FF2B5EF4-FFF2-40B4-BE49-F238E27FC236}">
                <a16:creationId xmlns:a16="http://schemas.microsoft.com/office/drawing/2014/main" id="{227A7CF2-9013-43BE-A37C-02DB9E141B34}"/>
              </a:ext>
            </a:extLst>
          </p:cNvPr>
          <p:cNvSpPr/>
          <p:nvPr/>
        </p:nvSpPr>
        <p:spPr>
          <a:xfrm>
            <a:off x="6683574" y="2057479"/>
            <a:ext cx="2686120" cy="369332"/>
          </a:xfrm>
          <a:prstGeom prst="rect">
            <a:avLst/>
          </a:prstGeom>
        </p:spPr>
        <p:txBody>
          <a:bodyPr wrap="none">
            <a:spAutoFit/>
          </a:bodyPr>
          <a:lstStyle/>
          <a:p>
            <a:pPr lvl="1" algn="ctr">
              <a:lnSpc>
                <a:spcPct val="90000"/>
              </a:lnSpc>
              <a:spcBef>
                <a:spcPct val="50000"/>
              </a:spcBef>
              <a:buClr>
                <a:schemeClr val="tx1"/>
              </a:buClr>
              <a:buSzPct val="75000"/>
              <a:buFontTx/>
              <a:buNone/>
            </a:pPr>
            <a:r>
              <a:rPr lang="es-ES_tradnl" altLang="es-CO" sz="2000" b="1" dirty="0"/>
              <a:t>COSTOS LEGALES</a:t>
            </a:r>
          </a:p>
        </p:txBody>
      </p:sp>
      <p:pic>
        <p:nvPicPr>
          <p:cNvPr id="8" name="Picture 6" descr="C:\Users\angela\Pictures\juez-08.gif">
            <a:extLst>
              <a:ext uri="{FF2B5EF4-FFF2-40B4-BE49-F238E27FC236}">
                <a16:creationId xmlns:a16="http://schemas.microsoft.com/office/drawing/2014/main" id="{F8A076DF-5E13-42FB-ACA3-4F16F56020B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90792" y="2931463"/>
            <a:ext cx="14287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C:\Users\angela\Pictures\Enfermo-07.gif">
            <a:extLst>
              <a:ext uri="{FF2B5EF4-FFF2-40B4-BE49-F238E27FC236}">
                <a16:creationId xmlns:a16="http://schemas.microsoft.com/office/drawing/2014/main" id="{55E13F52-8FE2-43CE-BDF5-E785CE094C0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06540" y="5376920"/>
            <a:ext cx="1428750" cy="114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7">
            <a:extLst>
              <a:ext uri="{FF2B5EF4-FFF2-40B4-BE49-F238E27FC236}">
                <a16:creationId xmlns:a16="http://schemas.microsoft.com/office/drawing/2014/main" id="{CF6A3C66-D42C-444F-A9DA-5357366CD3AB}"/>
              </a:ext>
            </a:extLst>
          </p:cNvPr>
          <p:cNvSpPr>
            <a:spLocks noChangeArrowheads="1"/>
          </p:cNvSpPr>
          <p:nvPr/>
        </p:nvSpPr>
        <p:spPr bwMode="auto">
          <a:xfrm>
            <a:off x="542852" y="5027005"/>
            <a:ext cx="31273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nSpc>
                <a:spcPct val="90000"/>
              </a:lnSpc>
              <a:spcBef>
                <a:spcPct val="50000"/>
              </a:spcBef>
              <a:buClr>
                <a:schemeClr val="tx1"/>
              </a:buClr>
              <a:buSzPct val="75000"/>
              <a:buFontTx/>
              <a:buNone/>
            </a:pPr>
            <a:r>
              <a:rPr lang="es-ES_tradnl" altLang="es-CO" sz="1800" b="1"/>
              <a:t>          ENFERMEDAD</a:t>
            </a:r>
          </a:p>
        </p:txBody>
      </p:sp>
      <p:sp>
        <p:nvSpPr>
          <p:cNvPr id="11" name="Rectangle 13">
            <a:extLst>
              <a:ext uri="{FF2B5EF4-FFF2-40B4-BE49-F238E27FC236}">
                <a16:creationId xmlns:a16="http://schemas.microsoft.com/office/drawing/2014/main" id="{FC869C58-5233-46FF-9564-669BF6F5F293}"/>
              </a:ext>
            </a:extLst>
          </p:cNvPr>
          <p:cNvSpPr>
            <a:spLocks noChangeArrowheads="1"/>
          </p:cNvSpPr>
          <p:nvPr/>
        </p:nvSpPr>
        <p:spPr bwMode="auto">
          <a:xfrm>
            <a:off x="5534204" y="4828567"/>
            <a:ext cx="3944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_tradnl" altLang="es-CO" sz="2000" b="1" dirty="0"/>
              <a:t>PERDIDA DE PRODUCTIVIDAD</a:t>
            </a:r>
            <a:endParaRPr lang="es-MX" altLang="es-CO" sz="2000" b="1" dirty="0"/>
          </a:p>
        </p:txBody>
      </p:sp>
      <p:pic>
        <p:nvPicPr>
          <p:cNvPr id="12" name="Picture 8" descr="C:\Users\angela\Pictures\es_stat02_120.gif">
            <a:extLst>
              <a:ext uri="{FF2B5EF4-FFF2-40B4-BE49-F238E27FC236}">
                <a16:creationId xmlns:a16="http://schemas.microsoft.com/office/drawing/2014/main" id="{EE863E6D-6E32-4412-8C37-7FA885FADE3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683574" y="5428917"/>
            <a:ext cx="20875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1">
            <a:extLst>
              <a:ext uri="{FF2B5EF4-FFF2-40B4-BE49-F238E27FC236}">
                <a16:creationId xmlns:a16="http://schemas.microsoft.com/office/drawing/2014/main" id="{0FE710EC-128D-43F4-ADF3-7BD6A97A5357}"/>
              </a:ext>
            </a:extLst>
          </p:cNvPr>
          <p:cNvSpPr txBox="1">
            <a:spLocks noChangeArrowheads="1"/>
          </p:cNvSpPr>
          <p:nvPr/>
        </p:nvSpPr>
        <p:spPr bwMode="auto">
          <a:xfrm>
            <a:off x="624681" y="364204"/>
            <a:ext cx="8091487" cy="769938"/>
          </a:xfrm>
          <a:prstGeom prst="rect">
            <a:avLst/>
          </a:prstGeom>
          <a:noFill/>
          <a:ln w="9525">
            <a:noFill/>
            <a:miter lim="800000"/>
            <a:headEnd/>
            <a:tailEnd/>
          </a:ln>
          <a:effectLst/>
        </p:spPr>
        <p:txBody>
          <a:bodyPr wrap="none">
            <a:spAutoFit/>
          </a:bodyPr>
          <a:lstStyle/>
          <a:p>
            <a:pPr>
              <a:defRPr/>
            </a:pPr>
            <a:r>
              <a:rPr lang="es-CO" sz="4400" b="1" dirty="0">
                <a:effectLst>
                  <a:outerShdw blurRad="38100" dist="38100" dir="2700000" algn="tl">
                    <a:srgbClr val="000000">
                      <a:alpha val="43137"/>
                    </a:srgbClr>
                  </a:outerShdw>
                </a:effectLst>
                <a:latin typeface="+mn-lt"/>
                <a:ea typeface="MS PGothic" pitchFamily="34" charset="-128"/>
              </a:rPr>
              <a:t>Resultados de los accidentes</a:t>
            </a:r>
          </a:p>
        </p:txBody>
      </p:sp>
      <p:sp>
        <p:nvSpPr>
          <p:cNvPr id="14" name="Rectángulo 13">
            <a:extLst>
              <a:ext uri="{FF2B5EF4-FFF2-40B4-BE49-F238E27FC236}">
                <a16:creationId xmlns:a16="http://schemas.microsoft.com/office/drawing/2014/main" id="{3F11DE30-EA19-45BD-BC8A-D08E78CD43A6}"/>
              </a:ext>
            </a:extLst>
          </p:cNvPr>
          <p:cNvSpPr/>
          <p:nvPr/>
        </p:nvSpPr>
        <p:spPr>
          <a:xfrm>
            <a:off x="4318050" y="1373768"/>
            <a:ext cx="2565125" cy="369332"/>
          </a:xfrm>
          <a:prstGeom prst="rect">
            <a:avLst/>
          </a:prstGeom>
        </p:spPr>
        <p:txBody>
          <a:bodyPr wrap="none">
            <a:spAutoFit/>
          </a:bodyPr>
          <a:lstStyle/>
          <a:p>
            <a:pPr marL="342900" indent="-342900" algn="ctr">
              <a:spcAft>
                <a:spcPts val="1200"/>
              </a:spcAft>
              <a:buClr>
                <a:srgbClr val="71B940"/>
              </a:buClr>
              <a:defRPr/>
            </a:pPr>
            <a:r>
              <a:rPr lang="es-ES_tradnl" b="1" kern="0" dirty="0">
                <a:effectLst>
                  <a:outerShdw blurRad="38100" dist="38100" dir="2700000" algn="tl">
                    <a:srgbClr val="000000"/>
                  </a:outerShdw>
                </a:effectLst>
                <a:ea typeface="MS PGothic" pitchFamily="34" charset="-128"/>
              </a:rPr>
              <a:t>ASPECTOS NEGATIVOS</a:t>
            </a:r>
          </a:p>
        </p:txBody>
      </p:sp>
    </p:spTree>
    <p:extLst>
      <p:ext uri="{BB962C8B-B14F-4D97-AF65-F5344CB8AC3E}">
        <p14:creationId xmlns:p14="http://schemas.microsoft.com/office/powerpoint/2010/main" val="1107417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3E4EFE6-95A1-492B-95A1-5CAC5B193A1D}"/>
              </a:ext>
            </a:extLst>
          </p:cNvPr>
          <p:cNvSpPr/>
          <p:nvPr/>
        </p:nvSpPr>
        <p:spPr>
          <a:xfrm>
            <a:off x="2092036" y="736753"/>
            <a:ext cx="6096000" cy="3816429"/>
          </a:xfrm>
          <a:prstGeom prst="rect">
            <a:avLst/>
          </a:prstGeom>
        </p:spPr>
        <p:txBody>
          <a:bodyPr>
            <a:spAutoFit/>
          </a:bodyPr>
          <a:lstStyle/>
          <a:p>
            <a:pPr algn="just"/>
            <a:r>
              <a:rPr lang="es-ES" altLang="es-CO" sz="4000" dirty="0"/>
              <a:t>PROPOSITO</a:t>
            </a:r>
          </a:p>
          <a:p>
            <a:pPr algn="just"/>
            <a:r>
              <a:rPr lang="es-ES" altLang="es-CO" dirty="0"/>
              <a:t>Dar  a  conocer  el  procedimiento  a  los  colaboradores  con  el  fin  de  que se tomen  las precauciones necesarias en el desarrollo de las labores. </a:t>
            </a:r>
          </a:p>
          <a:p>
            <a:pPr algn="just"/>
            <a:endParaRPr lang="es-ES" altLang="es-CO" dirty="0"/>
          </a:p>
          <a:p>
            <a:pPr algn="just"/>
            <a:endParaRPr lang="es-ES" altLang="es-CO" dirty="0"/>
          </a:p>
          <a:p>
            <a:pPr algn="just"/>
            <a:r>
              <a:rPr lang="es-ES" altLang="es-CO" sz="4000" dirty="0"/>
              <a:t>ALCANCE </a:t>
            </a:r>
          </a:p>
          <a:p>
            <a:pPr algn="just"/>
            <a:endParaRPr lang="es-ES" altLang="es-CO" dirty="0"/>
          </a:p>
          <a:p>
            <a:pPr algn="just"/>
            <a:r>
              <a:rPr lang="es-ES" dirty="0"/>
              <a:t>Este protocolo aplica para todos los colaboradores</a:t>
            </a:r>
            <a:endParaRPr lang="es-ES" altLang="es-CO" dirty="0"/>
          </a:p>
          <a:p>
            <a:pPr algn="just"/>
            <a:endParaRPr lang="es-ES" altLang="es-CO" dirty="0"/>
          </a:p>
          <a:p>
            <a:pPr algn="just"/>
            <a:endParaRPr lang="es-ES" altLang="es-CO" dirty="0"/>
          </a:p>
        </p:txBody>
      </p:sp>
    </p:spTree>
    <p:extLst>
      <p:ext uri="{BB962C8B-B14F-4D97-AF65-F5344CB8AC3E}">
        <p14:creationId xmlns:p14="http://schemas.microsoft.com/office/powerpoint/2010/main" val="3314453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CF35F09-0A38-4459-A16B-5F00DB15B177}"/>
              </a:ext>
            </a:extLst>
          </p:cNvPr>
          <p:cNvSpPr/>
          <p:nvPr/>
        </p:nvSpPr>
        <p:spPr>
          <a:xfrm>
            <a:off x="1634835" y="764509"/>
            <a:ext cx="8783783" cy="6032421"/>
          </a:xfrm>
          <a:prstGeom prst="rect">
            <a:avLst/>
          </a:prstGeom>
        </p:spPr>
        <p:txBody>
          <a:bodyPr wrap="square">
            <a:spAutoFit/>
          </a:bodyPr>
          <a:lstStyle/>
          <a:p>
            <a:pPr algn="just">
              <a:defRPr/>
            </a:pPr>
            <a:r>
              <a:rPr lang="es-ES" sz="4000" dirty="0"/>
              <a:t>CONDICIONES GENERALES </a:t>
            </a:r>
          </a:p>
          <a:p>
            <a:pPr algn="just">
              <a:defRPr/>
            </a:pPr>
            <a:endParaRPr lang="es-ES" sz="4000" dirty="0"/>
          </a:p>
          <a:p>
            <a:pPr algn="just">
              <a:defRPr/>
            </a:pPr>
            <a:r>
              <a:rPr lang="es-ES" dirty="0"/>
              <a:t>.En el momento de sufrir un accidente de trabajo el TRABAJADOR  u otro colaborador que haya presenciado el accidente y se encuentre apoyando al paciente debe realizar el siguiente proceso: </a:t>
            </a:r>
          </a:p>
          <a:p>
            <a:pPr algn="just">
              <a:defRPr/>
            </a:pPr>
            <a:endParaRPr lang="es-ES" dirty="0"/>
          </a:p>
          <a:p>
            <a:pPr algn="just">
              <a:defRPr/>
            </a:pPr>
            <a:r>
              <a:rPr lang="es-ES" altLang="es-CO" dirty="0"/>
              <a:t>1.	Se deben reportar todos los incidentes o accidentes sin importar la levedad de los mismos.</a:t>
            </a:r>
          </a:p>
          <a:p>
            <a:pPr algn="just">
              <a:defRPr/>
            </a:pPr>
            <a:endParaRPr lang="es-ES" dirty="0"/>
          </a:p>
          <a:p>
            <a:pPr algn="just">
              <a:defRPr/>
            </a:pPr>
            <a:r>
              <a:rPr lang="es-ES" altLang="es-CO" dirty="0"/>
              <a:t>2.	Informar inmediatamente al jefe inmediato acerca de lo ocurrido.</a:t>
            </a:r>
          </a:p>
          <a:p>
            <a:pPr algn="just">
              <a:defRPr/>
            </a:pPr>
            <a:endParaRPr lang="es-ES" dirty="0"/>
          </a:p>
          <a:p>
            <a:pPr marL="342900" indent="-342900" algn="just">
              <a:buAutoNum type="arabicPeriod" startAt="3"/>
              <a:defRPr/>
            </a:pPr>
            <a:r>
              <a:rPr lang="es-ES" dirty="0"/>
              <a:t>Se debe informar inmediatamente al área de Gestión Humana el accidente laboral</a:t>
            </a:r>
          </a:p>
          <a:p>
            <a:pPr marL="342900" indent="-342900" algn="just">
              <a:buAutoNum type="arabicPeriod" startAt="3"/>
              <a:defRPr/>
            </a:pPr>
            <a:endParaRPr lang="es-ES" dirty="0"/>
          </a:p>
          <a:p>
            <a:pPr algn="just">
              <a:defRPr/>
            </a:pPr>
            <a:r>
              <a:rPr lang="es-ES" altLang="es-CO" dirty="0"/>
              <a:t>4.	la Jefa de Personal o Coordinador de Gestión Humana debe realizar el reporte de Accidente de trabajo ante la línea telefónica de la ARL destinada para dicho fin, de igual manera la ARL designa una IPS (clínica- Hospital) para la atención del paciente de acuerdo a la ubicación en la cual se encuentre al momento del mismo.</a:t>
            </a:r>
            <a:endParaRPr lang="es-ES" dirty="0"/>
          </a:p>
          <a:p>
            <a:pPr algn="just">
              <a:defRPr/>
            </a:pPr>
            <a:endParaRPr lang="es-ES" dirty="0"/>
          </a:p>
        </p:txBody>
      </p:sp>
    </p:spTree>
    <p:extLst>
      <p:ext uri="{BB962C8B-B14F-4D97-AF65-F5344CB8AC3E}">
        <p14:creationId xmlns:p14="http://schemas.microsoft.com/office/powerpoint/2010/main" val="3081154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222E796-771A-43C9-9C84-ED1B7EC8473B}"/>
              </a:ext>
            </a:extLst>
          </p:cNvPr>
          <p:cNvSpPr/>
          <p:nvPr/>
        </p:nvSpPr>
        <p:spPr>
          <a:xfrm>
            <a:off x="1676399" y="1221847"/>
            <a:ext cx="7855527" cy="5632311"/>
          </a:xfrm>
          <a:prstGeom prst="rect">
            <a:avLst/>
          </a:prstGeom>
        </p:spPr>
        <p:txBody>
          <a:bodyPr wrap="square">
            <a:spAutoFit/>
          </a:bodyPr>
          <a:lstStyle/>
          <a:p>
            <a:pPr marL="342900" indent="-342900" algn="just">
              <a:buAutoNum type="arabicPeriod" startAt="5"/>
            </a:pPr>
            <a:r>
              <a:rPr lang="es-ES" altLang="es-CO" dirty="0"/>
              <a:t>La Jefa de Personal o Coordinador de Gestión Humana debe comunicarse con el TRABAJADOR para informarle donde se debe remitir para ser atendido.</a:t>
            </a:r>
          </a:p>
          <a:p>
            <a:pPr marL="342900" indent="-342900" algn="just">
              <a:buAutoNum type="arabicPeriod" startAt="5"/>
            </a:pPr>
            <a:endParaRPr lang="es-ES" altLang="es-CO" dirty="0"/>
          </a:p>
          <a:p>
            <a:pPr marL="342900" indent="-342900" algn="just">
              <a:buFontTx/>
              <a:buAutoNum type="arabicPeriod" startAt="5"/>
            </a:pPr>
            <a:r>
              <a:rPr lang="es-ES" altLang="es-CO" dirty="0"/>
              <a:t>El TRABAJADOR  se debe desplazar a la IPS donde se le brindara la atención en salud por accidente laboral. </a:t>
            </a:r>
          </a:p>
          <a:p>
            <a:pPr marL="342900" indent="-342900" algn="just">
              <a:buFontTx/>
              <a:buAutoNum type="arabicPeriod" startAt="5"/>
            </a:pPr>
            <a:endParaRPr lang="es-ES" altLang="es-CO" dirty="0"/>
          </a:p>
          <a:p>
            <a:pPr marL="342900" indent="-342900" algn="just">
              <a:buAutoNum type="arabicPeriod" startAt="7"/>
            </a:pPr>
            <a:r>
              <a:rPr lang="es-ES" altLang="es-CO" dirty="0"/>
              <a:t>La Jefa de Personal o Coordinador de Gestión Humana deben diligenciar el FURAT(O REPORTE DE PRESUNTO ACCIDENTE LABORAL) de forma virtual o en el formulario.</a:t>
            </a:r>
          </a:p>
          <a:p>
            <a:pPr algn="just"/>
            <a:endParaRPr lang="es-ES" altLang="es-CO" dirty="0"/>
          </a:p>
          <a:p>
            <a:pPr algn="just"/>
            <a:r>
              <a:rPr lang="es-ES" altLang="es-CO" dirty="0"/>
              <a:t>8.	En el caso de que el accidente laboral presente incapacidad se debe presentar la historia clínica e incapacidad original ante la jefatura de personal.</a:t>
            </a:r>
          </a:p>
          <a:p>
            <a:pPr algn="just"/>
            <a:endParaRPr lang="es-ES" altLang="es-CO" dirty="0"/>
          </a:p>
          <a:p>
            <a:pPr algn="just"/>
            <a:r>
              <a:rPr lang="es-ES" altLang="es-CO" dirty="0"/>
              <a:t>9.	En caso de que no sea incapacitado debe presentar fotocopia de la historia clínica. </a:t>
            </a:r>
          </a:p>
          <a:p>
            <a:pPr algn="just"/>
            <a:endParaRPr lang="es-ES" altLang="es-CO" dirty="0"/>
          </a:p>
          <a:p>
            <a:pPr marL="342900" indent="-342900" algn="just">
              <a:buFontTx/>
              <a:buAutoNum type="arabicPeriod" startAt="5"/>
            </a:pPr>
            <a:endParaRPr lang="es-ES" altLang="es-CO" dirty="0"/>
          </a:p>
          <a:p>
            <a:pPr marL="342900" indent="-342900" algn="just">
              <a:buAutoNum type="arabicPeriod" startAt="5"/>
            </a:pPr>
            <a:endParaRPr lang="es-ES" altLang="es-CO" dirty="0"/>
          </a:p>
        </p:txBody>
      </p:sp>
    </p:spTree>
    <p:extLst>
      <p:ext uri="{BB962C8B-B14F-4D97-AF65-F5344CB8AC3E}">
        <p14:creationId xmlns:p14="http://schemas.microsoft.com/office/powerpoint/2010/main" val="1885545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a:extLst>
              <a:ext uri="{FF2B5EF4-FFF2-40B4-BE49-F238E27FC236}">
                <a16:creationId xmlns:a16="http://schemas.microsoft.com/office/drawing/2014/main" id="{9D6FBAEF-2269-4647-A32C-FE7E3FF7D20B}"/>
              </a:ext>
            </a:extLst>
          </p:cNvPr>
          <p:cNvSpPr txBox="1">
            <a:spLocks noChangeArrowheads="1"/>
          </p:cNvSpPr>
          <p:nvPr/>
        </p:nvSpPr>
        <p:spPr>
          <a:xfrm>
            <a:off x="1905000" y="1066800"/>
            <a:ext cx="8610600" cy="472440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s-ES" altLang="es-CO" dirty="0"/>
          </a:p>
        </p:txBody>
      </p:sp>
      <p:sp>
        <p:nvSpPr>
          <p:cNvPr id="3" name="Rectángulo 2">
            <a:extLst>
              <a:ext uri="{FF2B5EF4-FFF2-40B4-BE49-F238E27FC236}">
                <a16:creationId xmlns:a16="http://schemas.microsoft.com/office/drawing/2014/main" id="{386C2C7E-094E-44E2-AF1D-1864DD07027A}"/>
              </a:ext>
            </a:extLst>
          </p:cNvPr>
          <p:cNvSpPr/>
          <p:nvPr/>
        </p:nvSpPr>
        <p:spPr>
          <a:xfrm>
            <a:off x="1676400" y="1263364"/>
            <a:ext cx="7010400" cy="2831544"/>
          </a:xfrm>
          <a:prstGeom prst="rect">
            <a:avLst/>
          </a:prstGeom>
        </p:spPr>
        <p:txBody>
          <a:bodyPr wrap="square">
            <a:spAutoFit/>
          </a:bodyPr>
          <a:lstStyle/>
          <a:p>
            <a:pPr algn="ctr"/>
            <a:r>
              <a:rPr lang="es-ES" altLang="es-CO" sz="4400" dirty="0"/>
              <a:t>NOTA ACLARATORIA :</a:t>
            </a:r>
          </a:p>
          <a:p>
            <a:pPr algn="just"/>
            <a:endParaRPr lang="es-ES" altLang="es-CO" sz="4400" dirty="0"/>
          </a:p>
          <a:p>
            <a:pPr algn="just"/>
            <a:r>
              <a:rPr lang="es-ES" altLang="es-CO" dirty="0"/>
              <a:t>Es importante que el TRABAJADOR  envié su incapacidad y no esperar hasta la terminación de la misma.  En el caso de accidentes de contratistas, son ellos quien deben realizar el proceso de reporte del accidente y diligenciar el formato de FURAT y radicarlo en el edificio suramericana sede Colombia.</a:t>
            </a:r>
          </a:p>
        </p:txBody>
      </p:sp>
    </p:spTree>
    <p:extLst>
      <p:ext uri="{BB962C8B-B14F-4D97-AF65-F5344CB8AC3E}">
        <p14:creationId xmlns:p14="http://schemas.microsoft.com/office/powerpoint/2010/main" val="3904655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3475E11-94AE-4BA3-A138-A5D8E205E9A1}"/>
              </a:ext>
            </a:extLst>
          </p:cNvPr>
          <p:cNvSpPr/>
          <p:nvPr/>
        </p:nvSpPr>
        <p:spPr>
          <a:xfrm>
            <a:off x="2223785" y="3244334"/>
            <a:ext cx="7744428" cy="2123658"/>
          </a:xfrm>
          <a:prstGeom prst="rect">
            <a:avLst/>
          </a:prstGeom>
        </p:spPr>
        <p:txBody>
          <a:bodyPr wrap="none">
            <a:spAutoFit/>
          </a:bodyPr>
          <a:lstStyle/>
          <a:p>
            <a:pPr algn="ctr">
              <a:defRPr/>
            </a:pPr>
            <a:r>
              <a:rPr lang="es-CO" sz="3200" b="1" dirty="0">
                <a:effectLst>
                  <a:outerShdw blurRad="38100" dist="38100" dir="2700000" algn="tl">
                    <a:srgbClr val="000000">
                      <a:alpha val="43137"/>
                    </a:srgbClr>
                  </a:outerShdw>
                </a:effectLst>
                <a:ea typeface="MS PGothic" pitchFamily="34" charset="-128"/>
              </a:rPr>
              <a:t>¿ QUE VAMOS A APRENDER HOY</a:t>
            </a:r>
            <a:r>
              <a:rPr lang="es-CO" b="1" dirty="0">
                <a:effectLst>
                  <a:outerShdw blurRad="38100" dist="38100" dir="2700000" algn="tl">
                    <a:srgbClr val="000000">
                      <a:alpha val="43137"/>
                    </a:srgbClr>
                  </a:outerShdw>
                </a:effectLst>
                <a:ea typeface="MS PGothic" pitchFamily="34" charset="-128"/>
              </a:rPr>
              <a:t>?</a:t>
            </a:r>
            <a:r>
              <a:rPr lang="es-CO" altLang="es-CO" dirty="0">
                <a:latin typeface="Tahoma" panose="020B0604030504040204" pitchFamily="34" charset="0"/>
              </a:rPr>
              <a:t> </a:t>
            </a:r>
          </a:p>
          <a:p>
            <a:pPr algn="ctr">
              <a:defRPr/>
            </a:pPr>
            <a:endParaRPr lang="es-CO" altLang="es-CO" dirty="0">
              <a:latin typeface="Tahoma" panose="020B0604030504040204" pitchFamily="34" charset="0"/>
            </a:endParaRPr>
          </a:p>
          <a:p>
            <a:pPr algn="ctr">
              <a:defRPr/>
            </a:pPr>
            <a:endParaRPr lang="es-CO" altLang="es-CO" sz="3200" dirty="0">
              <a:latin typeface="Tahoma" panose="020B0604030504040204" pitchFamily="34" charset="0"/>
            </a:endParaRPr>
          </a:p>
          <a:p>
            <a:pPr algn="ctr">
              <a:defRPr/>
            </a:pPr>
            <a:r>
              <a:rPr lang="es-ES" altLang="es-CO" sz="3200" dirty="0">
                <a:latin typeface="Tahoma" panose="020B0604030504040204" pitchFamily="34" charset="0"/>
              </a:rPr>
              <a:t>Diferenciar un incidente de un accidente .</a:t>
            </a:r>
            <a:endParaRPr lang="es-CO" altLang="es-CO" sz="3200" dirty="0">
              <a:latin typeface="Tahoma" panose="020B0604030504040204" pitchFamily="34" charset="0"/>
            </a:endParaRPr>
          </a:p>
          <a:p>
            <a:pPr algn="ctr">
              <a:defRPr/>
            </a:pPr>
            <a:endParaRPr lang="es-CO" b="1" dirty="0">
              <a:effectLst>
                <a:outerShdw blurRad="38100" dist="38100" dir="2700000" algn="tl">
                  <a:srgbClr val="000000">
                    <a:alpha val="43137"/>
                  </a:srgbClr>
                </a:outerShdw>
              </a:effectLst>
              <a:ea typeface="MS PGothic" pitchFamily="34" charset="-128"/>
            </a:endParaRPr>
          </a:p>
        </p:txBody>
      </p:sp>
    </p:spTree>
    <p:extLst>
      <p:ext uri="{BB962C8B-B14F-4D97-AF65-F5344CB8AC3E}">
        <p14:creationId xmlns:p14="http://schemas.microsoft.com/office/powerpoint/2010/main" val="2021258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841520D-962B-41DE-B0B0-C0867F24606D}"/>
              </a:ext>
            </a:extLst>
          </p:cNvPr>
          <p:cNvSpPr/>
          <p:nvPr/>
        </p:nvSpPr>
        <p:spPr>
          <a:xfrm>
            <a:off x="1288474" y="1498753"/>
            <a:ext cx="8617526" cy="5447645"/>
          </a:xfrm>
          <a:prstGeom prst="rect">
            <a:avLst/>
          </a:prstGeom>
        </p:spPr>
        <p:txBody>
          <a:bodyPr wrap="square">
            <a:spAutoFit/>
          </a:bodyPr>
          <a:lstStyle/>
          <a:p>
            <a:pPr algn="just"/>
            <a:r>
              <a:rPr lang="es-ES" altLang="es-CO" sz="2000" dirty="0"/>
              <a:t>En caso de que no se puedan comunicar con la jefa de personal o coordinador de Gestión humano… se debe realizar el proceso directamente con la ARL POSITIVA…</a:t>
            </a:r>
          </a:p>
          <a:p>
            <a:pPr algn="just"/>
            <a:endParaRPr lang="es-ES" altLang="es-CO" sz="3600" dirty="0"/>
          </a:p>
          <a:p>
            <a:pPr algn="just"/>
            <a:r>
              <a:rPr lang="es-ES" altLang="es-CO" sz="3600" dirty="0"/>
              <a:t>INFORMACION QUE SE PROPORCIONA </a:t>
            </a:r>
          </a:p>
          <a:p>
            <a:pPr algn="just"/>
            <a:endParaRPr lang="es-ES" altLang="es-CO" dirty="0"/>
          </a:p>
          <a:p>
            <a:pPr algn="just"/>
            <a:r>
              <a:rPr lang="es-ES" dirty="0"/>
              <a:t>hora en la que sucedió el accidente, municipio, sede, lugar específico donde sucedió el accidente, nombre completo y cedula de ciudadanía del paciente, descripción detallada del accidente, parte lesionada, testigos que presenciaron el accidente.</a:t>
            </a:r>
          </a:p>
          <a:p>
            <a:pPr algn="just"/>
            <a:endParaRPr lang="es-ES" dirty="0"/>
          </a:p>
          <a:p>
            <a:pPr algn="just"/>
            <a:r>
              <a:rPr lang="es-ES" altLang="es-CO" dirty="0"/>
              <a:t>En este caso también se debe hacer el reporte a Gestión Humana puesto que se debe llenar el FURAT.</a:t>
            </a:r>
          </a:p>
          <a:p>
            <a:pPr algn="just"/>
            <a:r>
              <a:rPr lang="es-ES" altLang="es-CO" dirty="0"/>
              <a:t>Este reporte se debe hacer lo antes posible, lapso máximo de 24 horas luego de sucedido el accidente.</a:t>
            </a:r>
          </a:p>
          <a:p>
            <a:pPr algn="just"/>
            <a:r>
              <a:rPr lang="es-ES" altLang="es-CO" dirty="0"/>
              <a:t>se debe proporcionar toda la información que se presento a la ARL POSITIVA.</a:t>
            </a:r>
          </a:p>
          <a:p>
            <a:pPr algn="just"/>
            <a:endParaRPr lang="es-ES" altLang="es-CO" dirty="0"/>
          </a:p>
        </p:txBody>
      </p:sp>
    </p:spTree>
    <p:extLst>
      <p:ext uri="{BB962C8B-B14F-4D97-AF65-F5344CB8AC3E}">
        <p14:creationId xmlns:p14="http://schemas.microsoft.com/office/powerpoint/2010/main" val="4022886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5F846DB-1A86-48FA-B08F-0D3B19E4CFBC}"/>
              </a:ext>
            </a:extLst>
          </p:cNvPr>
          <p:cNvSpPr/>
          <p:nvPr/>
        </p:nvSpPr>
        <p:spPr>
          <a:xfrm rot="20162890">
            <a:off x="3048000" y="2413338"/>
            <a:ext cx="6096000" cy="3385542"/>
          </a:xfrm>
          <a:prstGeom prst="rect">
            <a:avLst/>
          </a:prstGeom>
        </p:spPr>
        <p:txBody>
          <a:bodyPr>
            <a:spAutoFit/>
          </a:bodyPr>
          <a:lstStyle/>
          <a:p>
            <a:pPr algn="just"/>
            <a:r>
              <a:rPr lang="es-ES" altLang="es-CO" sz="8800" dirty="0"/>
              <a:t>GRACIAS</a:t>
            </a:r>
            <a:r>
              <a:rPr lang="es-ES" altLang="es-CO" dirty="0"/>
              <a:t> </a:t>
            </a:r>
          </a:p>
          <a:p>
            <a:pPr algn="just"/>
            <a:endParaRPr lang="es-ES" altLang="es-CO" dirty="0"/>
          </a:p>
          <a:p>
            <a:pPr algn="just"/>
            <a:endParaRPr lang="es-ES" altLang="es-CO" dirty="0"/>
          </a:p>
          <a:p>
            <a:pPr algn="just"/>
            <a:endParaRPr lang="es-ES" altLang="es-CO" dirty="0"/>
          </a:p>
          <a:p>
            <a:pPr algn="just"/>
            <a:endParaRPr lang="es-ES" altLang="es-CO" dirty="0"/>
          </a:p>
          <a:p>
            <a:pPr algn="just"/>
            <a:r>
              <a:rPr lang="es-ES" altLang="es-CO" dirty="0"/>
              <a:t>ESTHER MILENA BENALCAZAR CORTES </a:t>
            </a:r>
          </a:p>
          <a:p>
            <a:pPr algn="just"/>
            <a:r>
              <a:rPr lang="es-ES" altLang="es-CO" dirty="0"/>
              <a:t>Profesional salud Ocupacional </a:t>
            </a:r>
          </a:p>
          <a:p>
            <a:pPr algn="just"/>
            <a:r>
              <a:rPr lang="es-ES" altLang="es-CO" dirty="0" err="1"/>
              <a:t>Resolucion</a:t>
            </a:r>
            <a:r>
              <a:rPr lang="es-ES" altLang="es-CO" dirty="0"/>
              <a:t> 0073 Octubre 9 de 2017</a:t>
            </a:r>
          </a:p>
        </p:txBody>
      </p:sp>
    </p:spTree>
    <p:extLst>
      <p:ext uri="{BB962C8B-B14F-4D97-AF65-F5344CB8AC3E}">
        <p14:creationId xmlns:p14="http://schemas.microsoft.com/office/powerpoint/2010/main" val="3785262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872D98E-84EA-44C1-B668-7185348D594C}"/>
              </a:ext>
            </a:extLst>
          </p:cNvPr>
          <p:cNvSpPr/>
          <p:nvPr/>
        </p:nvSpPr>
        <p:spPr>
          <a:xfrm>
            <a:off x="-1498771" y="3244334"/>
            <a:ext cx="14808371" cy="2492990"/>
          </a:xfrm>
          <a:prstGeom prst="rect">
            <a:avLst/>
          </a:prstGeom>
        </p:spPr>
        <p:txBody>
          <a:bodyPr wrap="square">
            <a:spAutoFit/>
          </a:bodyPr>
          <a:lstStyle/>
          <a:p>
            <a:pPr algn="ctr">
              <a:defRPr/>
            </a:pPr>
            <a:r>
              <a:rPr lang="es-CO" b="1" dirty="0">
                <a:effectLst>
                  <a:outerShdw blurRad="38100" dist="38100" dir="2700000" algn="tl">
                    <a:srgbClr val="000000">
                      <a:alpha val="43137"/>
                    </a:srgbClr>
                  </a:outerShdw>
                </a:effectLst>
                <a:ea typeface="MS PGothic" pitchFamily="34" charset="-128"/>
              </a:rPr>
              <a:t>REFLEXIÓN</a:t>
            </a:r>
          </a:p>
          <a:p>
            <a:pPr algn="ctr">
              <a:defRPr/>
            </a:pPr>
            <a:endParaRPr lang="es-CO" b="1" dirty="0">
              <a:effectLst>
                <a:outerShdw blurRad="38100" dist="38100" dir="2700000" algn="tl">
                  <a:srgbClr val="000000">
                    <a:alpha val="43137"/>
                  </a:srgbClr>
                </a:outerShdw>
              </a:effectLst>
              <a:ea typeface="MS PGothic" pitchFamily="34" charset="-128"/>
            </a:endParaRPr>
          </a:p>
          <a:p>
            <a:pPr algn="ctr">
              <a:defRPr/>
            </a:pPr>
            <a:r>
              <a:rPr lang="es-CO" b="1" dirty="0">
                <a:ea typeface="MS PGothic" pitchFamily="34" charset="-128"/>
              </a:rPr>
              <a:t>“La investigación ha probado que antes de que </a:t>
            </a:r>
          </a:p>
          <a:p>
            <a:pPr algn="ctr">
              <a:defRPr/>
            </a:pPr>
            <a:r>
              <a:rPr lang="es-CO" b="1" dirty="0">
                <a:ea typeface="MS PGothic" pitchFamily="34" charset="-128"/>
              </a:rPr>
              <a:t>un accidente ocurra han  sucedido varios incidentes</a:t>
            </a:r>
          </a:p>
          <a:p>
            <a:pPr algn="ctr">
              <a:defRPr/>
            </a:pPr>
            <a:r>
              <a:rPr lang="es-CO" b="1" dirty="0">
                <a:ea typeface="MS PGothic" pitchFamily="34" charset="-128"/>
              </a:rPr>
              <a:t>y nadie los notó, investigó o controló. </a:t>
            </a:r>
          </a:p>
          <a:p>
            <a:pPr algn="just">
              <a:defRPr/>
            </a:pPr>
            <a:endParaRPr lang="es-CO" sz="1200" b="1" dirty="0">
              <a:ea typeface="MS PGothic" pitchFamily="34" charset="-128"/>
            </a:endParaRPr>
          </a:p>
          <a:p>
            <a:pPr algn="ctr">
              <a:defRPr/>
            </a:pPr>
            <a:r>
              <a:rPr lang="es-CO" b="1" dirty="0">
                <a:ea typeface="MS PGothic" pitchFamily="34" charset="-128"/>
              </a:rPr>
              <a:t>Cada vez que ocurre un accidente aumenta </a:t>
            </a:r>
          </a:p>
          <a:p>
            <a:pPr algn="ctr">
              <a:defRPr/>
            </a:pPr>
            <a:r>
              <a:rPr lang="es-CO" b="1" dirty="0">
                <a:ea typeface="MS PGothic" pitchFamily="34" charset="-128"/>
              </a:rPr>
              <a:t>la posibilidad de que el próximo sea más severo.”</a:t>
            </a:r>
          </a:p>
          <a:p>
            <a:pPr algn="ctr">
              <a:defRPr/>
            </a:pPr>
            <a:endParaRPr lang="es-CO" b="1" dirty="0">
              <a:effectLst>
                <a:outerShdw blurRad="38100" dist="38100" dir="2700000" algn="tl">
                  <a:srgbClr val="000000">
                    <a:alpha val="43137"/>
                  </a:srgbClr>
                </a:outerShdw>
              </a:effectLst>
              <a:ea typeface="MS PGothic" pitchFamily="34" charset="-128"/>
            </a:endParaRPr>
          </a:p>
        </p:txBody>
      </p:sp>
      <p:pic>
        <p:nvPicPr>
          <p:cNvPr id="3" name="Picture 6" descr="http://4.bp.blogspot.com/_ws6KVXS2xnE/S-SF5WUYbLI/AAAAAAAAAA4/BnEmqtFSpcs/s400/salud-ocupacional.jpg">
            <a:extLst>
              <a:ext uri="{FF2B5EF4-FFF2-40B4-BE49-F238E27FC236}">
                <a16:creationId xmlns:a16="http://schemas.microsoft.com/office/drawing/2014/main" id="{DE980CC3-20C6-4DE7-9C62-6FA0966D4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476" y="228270"/>
            <a:ext cx="3810000" cy="348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615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B835AF5-43CB-4B23-AF20-0FC7252E03D4}"/>
              </a:ext>
            </a:extLst>
          </p:cNvPr>
          <p:cNvSpPr/>
          <p:nvPr/>
        </p:nvSpPr>
        <p:spPr>
          <a:xfrm>
            <a:off x="2369127" y="900545"/>
            <a:ext cx="5444837" cy="2862322"/>
          </a:xfrm>
          <a:prstGeom prst="rect">
            <a:avLst/>
          </a:prstGeom>
        </p:spPr>
        <p:txBody>
          <a:bodyPr wrap="square">
            <a:spAutoFit/>
          </a:bodyPr>
          <a:lstStyle/>
          <a:p>
            <a:r>
              <a:rPr lang="es-CO" b="1" dirty="0">
                <a:effectLst>
                  <a:outerShdw blurRad="38100" dist="38100" dir="2700000" algn="tl">
                    <a:srgbClr val="000000">
                      <a:alpha val="43137"/>
                    </a:srgbClr>
                  </a:outerShdw>
                </a:effectLst>
                <a:ea typeface="MS PGothic" pitchFamily="34" charset="-128"/>
              </a:rPr>
              <a:t>¿ Que es un INCIDENTE</a:t>
            </a:r>
          </a:p>
          <a:p>
            <a:endParaRPr lang="es-CO" b="1" dirty="0">
              <a:effectLst>
                <a:outerShdw blurRad="38100" dist="38100" dir="2700000" algn="tl">
                  <a:srgbClr val="000000">
                    <a:alpha val="43137"/>
                  </a:srgbClr>
                </a:outerShdw>
              </a:effectLst>
              <a:ea typeface="MS PGothic" pitchFamily="34" charset="-128"/>
            </a:endParaRPr>
          </a:p>
          <a:p>
            <a:r>
              <a:rPr lang="es-CO" dirty="0">
                <a:ea typeface="MS PGothic" pitchFamily="34" charset="-128"/>
              </a:rPr>
              <a:t>Suceso acaecido en el curso del trabajo o </a:t>
            </a:r>
          </a:p>
          <a:p>
            <a:r>
              <a:rPr lang="es-CO" dirty="0">
                <a:ea typeface="MS PGothic" pitchFamily="34" charset="-128"/>
              </a:rPr>
              <a:t>en relación con este, que tuvo el potencial de ser un accidente, </a:t>
            </a:r>
          </a:p>
          <a:p>
            <a:r>
              <a:rPr lang="es-CO" dirty="0">
                <a:ea typeface="MS PGothic" pitchFamily="34" charset="-128"/>
              </a:rPr>
              <a:t>en el que hubo personas involucradas sin que sufrieran lesiones </a:t>
            </a:r>
          </a:p>
          <a:p>
            <a:r>
              <a:rPr lang="es-CO" dirty="0">
                <a:ea typeface="MS PGothic" pitchFamily="34" charset="-128"/>
              </a:rPr>
              <a:t>o se presentaran daños a la propiedad y/o pérdida en los procesos</a:t>
            </a:r>
          </a:p>
          <a:p>
            <a:endParaRPr lang="es-CO" dirty="0"/>
          </a:p>
        </p:txBody>
      </p:sp>
      <p:pic>
        <p:nvPicPr>
          <p:cNvPr id="3" name="Picture 14">
            <a:extLst>
              <a:ext uri="{FF2B5EF4-FFF2-40B4-BE49-F238E27FC236}">
                <a16:creationId xmlns:a16="http://schemas.microsoft.com/office/drawing/2014/main" id="{DD90237D-E275-44A0-88B9-2A6EB97CF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216" y="4111193"/>
            <a:ext cx="2211388"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12">
            <a:extLst>
              <a:ext uri="{FF2B5EF4-FFF2-40B4-BE49-F238E27FC236}">
                <a16:creationId xmlns:a16="http://schemas.microsoft.com/office/drawing/2014/main" id="{D2DEA1E9-0AEA-4356-8998-84F3B43BD446}"/>
              </a:ext>
            </a:extLst>
          </p:cNvPr>
          <p:cNvSpPr>
            <a:spLocks noChangeArrowheads="1"/>
          </p:cNvSpPr>
          <p:nvPr/>
        </p:nvSpPr>
        <p:spPr bwMode="auto">
          <a:xfrm>
            <a:off x="3366654" y="4691424"/>
            <a:ext cx="609600" cy="685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chemeClr val="folHlink"/>
              </a:gs>
              <a:gs pos="100000">
                <a:schemeClr val="folHlink">
                  <a:gamma/>
                  <a:shade val="46275"/>
                  <a:invGamma/>
                </a:schemeClr>
              </a:gs>
            </a:gsLst>
            <a:lin ang="0" scaled="1"/>
          </a:gradFill>
          <a:ln w="9525">
            <a:solidFill>
              <a:schemeClr val="tx1"/>
            </a:solidFill>
            <a:miter lim="800000"/>
            <a:headEnd/>
            <a:tailEnd/>
          </a:ln>
          <a:effectLst/>
        </p:spPr>
        <p:txBody>
          <a:bodyPr wrap="none" anchor="ctr"/>
          <a:lstStyle/>
          <a:p>
            <a:pPr>
              <a:defRPr/>
            </a:pPr>
            <a:endParaRPr lang="es-CO">
              <a:ea typeface="MS PGothic" pitchFamily="34" charset="-128"/>
            </a:endParaRPr>
          </a:p>
        </p:txBody>
      </p:sp>
      <p:sp>
        <p:nvSpPr>
          <p:cNvPr id="7" name="Rectángulo 6">
            <a:extLst>
              <a:ext uri="{FF2B5EF4-FFF2-40B4-BE49-F238E27FC236}">
                <a16:creationId xmlns:a16="http://schemas.microsoft.com/office/drawing/2014/main" id="{46FDFDE9-384A-4925-9A3E-BD0F9EBCB3DB}"/>
              </a:ext>
            </a:extLst>
          </p:cNvPr>
          <p:cNvSpPr/>
          <p:nvPr/>
        </p:nvSpPr>
        <p:spPr>
          <a:xfrm>
            <a:off x="4114800" y="4774298"/>
            <a:ext cx="1731818" cy="923330"/>
          </a:xfrm>
          <a:prstGeom prst="rect">
            <a:avLst/>
          </a:prstGeom>
        </p:spPr>
        <p:txBody>
          <a:bodyPr wrap="square">
            <a:spAutoFit/>
          </a:bodyPr>
          <a:lstStyle/>
          <a:p>
            <a:pPr algn="ctr">
              <a:spcBef>
                <a:spcPct val="0"/>
              </a:spcBef>
              <a:buFontTx/>
              <a:buNone/>
            </a:pPr>
            <a:r>
              <a:rPr lang="es-ES_tradnl" altLang="es-CO" b="1" dirty="0">
                <a:latin typeface="Tahoma" panose="020B0604030504040204" pitchFamily="34" charset="0"/>
              </a:rPr>
              <a:t>NO DAÑOS</a:t>
            </a:r>
          </a:p>
          <a:p>
            <a:pPr algn="ctr">
              <a:spcBef>
                <a:spcPct val="0"/>
              </a:spcBef>
              <a:buFontTx/>
              <a:buNone/>
            </a:pPr>
            <a:r>
              <a:rPr lang="es-ES_tradnl" altLang="es-CO" b="1" dirty="0">
                <a:latin typeface="Tahoma" panose="020B0604030504040204" pitchFamily="34" charset="0"/>
              </a:rPr>
              <a:t>NO LESIONES</a:t>
            </a:r>
            <a:endParaRPr lang="es-CO" dirty="0"/>
          </a:p>
        </p:txBody>
      </p:sp>
      <p:sp>
        <p:nvSpPr>
          <p:cNvPr id="8" name="AutoShape 12">
            <a:extLst>
              <a:ext uri="{FF2B5EF4-FFF2-40B4-BE49-F238E27FC236}">
                <a16:creationId xmlns:a16="http://schemas.microsoft.com/office/drawing/2014/main" id="{5EC9625F-EAEC-499F-8234-E28B35E14214}"/>
              </a:ext>
            </a:extLst>
          </p:cNvPr>
          <p:cNvSpPr>
            <a:spLocks noChangeArrowheads="1"/>
          </p:cNvSpPr>
          <p:nvPr/>
        </p:nvSpPr>
        <p:spPr bwMode="auto">
          <a:xfrm>
            <a:off x="6442365" y="4774298"/>
            <a:ext cx="609600" cy="685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chemeClr val="folHlink"/>
              </a:gs>
              <a:gs pos="100000">
                <a:schemeClr val="folHlink">
                  <a:gamma/>
                  <a:shade val="46275"/>
                  <a:invGamma/>
                </a:schemeClr>
              </a:gs>
            </a:gsLst>
            <a:lin ang="0" scaled="1"/>
          </a:gradFill>
          <a:ln w="9525">
            <a:solidFill>
              <a:schemeClr val="tx1"/>
            </a:solidFill>
            <a:miter lim="800000"/>
            <a:headEnd/>
            <a:tailEnd/>
          </a:ln>
          <a:effectLst/>
        </p:spPr>
        <p:txBody>
          <a:bodyPr wrap="none" anchor="ctr"/>
          <a:lstStyle/>
          <a:p>
            <a:pPr>
              <a:defRPr/>
            </a:pPr>
            <a:endParaRPr lang="es-CO">
              <a:ea typeface="MS PGothic" pitchFamily="34" charset="-128"/>
            </a:endParaRPr>
          </a:p>
        </p:txBody>
      </p:sp>
      <p:sp>
        <p:nvSpPr>
          <p:cNvPr id="10" name="Rectángulo 9">
            <a:extLst>
              <a:ext uri="{FF2B5EF4-FFF2-40B4-BE49-F238E27FC236}">
                <a16:creationId xmlns:a16="http://schemas.microsoft.com/office/drawing/2014/main" id="{F1ABDAA5-8D69-4083-BDB1-37CA9C3169DB}"/>
              </a:ext>
            </a:extLst>
          </p:cNvPr>
          <p:cNvSpPr/>
          <p:nvPr/>
        </p:nvSpPr>
        <p:spPr>
          <a:xfrm>
            <a:off x="7453745" y="5023922"/>
            <a:ext cx="1731818" cy="369332"/>
          </a:xfrm>
          <a:prstGeom prst="rect">
            <a:avLst/>
          </a:prstGeom>
        </p:spPr>
        <p:txBody>
          <a:bodyPr wrap="square">
            <a:spAutoFit/>
          </a:bodyPr>
          <a:lstStyle/>
          <a:p>
            <a:pPr>
              <a:spcBef>
                <a:spcPct val="0"/>
              </a:spcBef>
              <a:buFontTx/>
              <a:buNone/>
            </a:pPr>
            <a:r>
              <a:rPr lang="es-ES_tradnl" altLang="es-CO" b="1" dirty="0">
                <a:latin typeface="Tahoma" panose="020B0604030504040204" pitchFamily="34" charset="0"/>
              </a:rPr>
              <a:t>INCIDENTES</a:t>
            </a:r>
          </a:p>
        </p:txBody>
      </p:sp>
    </p:spTree>
    <p:extLst>
      <p:ext uri="{BB962C8B-B14F-4D97-AF65-F5344CB8AC3E}">
        <p14:creationId xmlns:p14="http://schemas.microsoft.com/office/powerpoint/2010/main" val="387220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B582E0C-72DD-4180-967C-FC8F3FF8B006}"/>
              </a:ext>
            </a:extLst>
          </p:cNvPr>
          <p:cNvSpPr/>
          <p:nvPr/>
        </p:nvSpPr>
        <p:spPr>
          <a:xfrm>
            <a:off x="4284895" y="972188"/>
            <a:ext cx="3622210" cy="369332"/>
          </a:xfrm>
          <a:prstGeom prst="rect">
            <a:avLst/>
          </a:prstGeom>
        </p:spPr>
        <p:txBody>
          <a:bodyPr wrap="none">
            <a:spAutoFit/>
          </a:bodyPr>
          <a:lstStyle/>
          <a:p>
            <a:pPr>
              <a:defRPr/>
            </a:pPr>
            <a:r>
              <a:rPr lang="es-ES_tradnl" b="1" dirty="0">
                <a:effectLst>
                  <a:outerShdw blurRad="38100" dist="38100" dir="2700000" algn="tl">
                    <a:srgbClr val="C0C0C0"/>
                  </a:outerShdw>
                </a:effectLst>
              </a:rPr>
              <a:t>QUE ES ACCIDENTE DE TRABAJO</a:t>
            </a:r>
          </a:p>
        </p:txBody>
      </p:sp>
      <p:sp>
        <p:nvSpPr>
          <p:cNvPr id="4" name="Rectángulo 3">
            <a:extLst>
              <a:ext uri="{FF2B5EF4-FFF2-40B4-BE49-F238E27FC236}">
                <a16:creationId xmlns:a16="http://schemas.microsoft.com/office/drawing/2014/main" id="{FA82ED37-6236-45C1-B792-34FE7689F0AF}"/>
              </a:ext>
            </a:extLst>
          </p:cNvPr>
          <p:cNvSpPr/>
          <p:nvPr/>
        </p:nvSpPr>
        <p:spPr>
          <a:xfrm>
            <a:off x="3033713" y="1365935"/>
            <a:ext cx="6096000" cy="646331"/>
          </a:xfrm>
          <a:prstGeom prst="rect">
            <a:avLst/>
          </a:prstGeom>
        </p:spPr>
        <p:txBody>
          <a:bodyPr>
            <a:spAutoFit/>
          </a:bodyPr>
          <a:lstStyle/>
          <a:p>
            <a:pPr algn="ctr">
              <a:spcBef>
                <a:spcPct val="0"/>
              </a:spcBef>
              <a:buFontTx/>
              <a:buNone/>
            </a:pPr>
            <a:r>
              <a:rPr lang="es-ES_tradnl" altLang="es-CO" dirty="0">
                <a:solidFill>
                  <a:srgbClr val="002060"/>
                </a:solidFill>
                <a:cs typeface="Arial" panose="020B0604020202020204" pitchFamily="34" charset="0"/>
              </a:rPr>
              <a:t>Decreto Ley 1295 de 1994 inexequible         Decisión CAN 584 /04</a:t>
            </a:r>
            <a:endParaRPr lang="es-ES" altLang="es-CO" dirty="0">
              <a:solidFill>
                <a:srgbClr val="002060"/>
              </a:solidFill>
              <a:cs typeface="Arial" panose="020B0604020202020204" pitchFamily="34" charset="0"/>
            </a:endParaRPr>
          </a:p>
        </p:txBody>
      </p:sp>
      <p:sp>
        <p:nvSpPr>
          <p:cNvPr id="6" name="Rectángulo 5">
            <a:extLst>
              <a:ext uri="{FF2B5EF4-FFF2-40B4-BE49-F238E27FC236}">
                <a16:creationId xmlns:a16="http://schemas.microsoft.com/office/drawing/2014/main" id="{4905BEFF-F3B6-472F-8E1D-215D3E219399}"/>
              </a:ext>
            </a:extLst>
          </p:cNvPr>
          <p:cNvSpPr/>
          <p:nvPr/>
        </p:nvSpPr>
        <p:spPr>
          <a:xfrm>
            <a:off x="4904110" y="1975922"/>
            <a:ext cx="2132956" cy="369332"/>
          </a:xfrm>
          <a:prstGeom prst="rect">
            <a:avLst/>
          </a:prstGeom>
        </p:spPr>
        <p:txBody>
          <a:bodyPr wrap="none">
            <a:spAutoFit/>
          </a:bodyPr>
          <a:lstStyle/>
          <a:p>
            <a:pPr>
              <a:defRPr/>
            </a:pPr>
            <a:r>
              <a:rPr lang="es-CO" b="1" dirty="0">
                <a:solidFill>
                  <a:schemeClr val="accent4">
                    <a:lumMod val="75000"/>
                  </a:schemeClr>
                </a:solidFill>
                <a:effectLst>
                  <a:outerShdw blurRad="38100" dist="38100" dir="2700000" algn="tl">
                    <a:srgbClr val="000000">
                      <a:alpha val="43137"/>
                    </a:srgbClr>
                  </a:outerShdw>
                </a:effectLst>
              </a:rPr>
              <a:t>LEY 1562 de 2012</a:t>
            </a:r>
          </a:p>
        </p:txBody>
      </p:sp>
      <p:sp>
        <p:nvSpPr>
          <p:cNvPr id="7" name="Rectángulo 6">
            <a:extLst>
              <a:ext uri="{FF2B5EF4-FFF2-40B4-BE49-F238E27FC236}">
                <a16:creationId xmlns:a16="http://schemas.microsoft.com/office/drawing/2014/main" id="{BA24B7F6-97BB-4F47-8AEB-B6B4EA719742}"/>
              </a:ext>
            </a:extLst>
          </p:cNvPr>
          <p:cNvSpPr/>
          <p:nvPr/>
        </p:nvSpPr>
        <p:spPr>
          <a:xfrm>
            <a:off x="2784763" y="3105834"/>
            <a:ext cx="1357745" cy="646331"/>
          </a:xfrm>
          <a:prstGeom prst="rect">
            <a:avLst/>
          </a:prstGeom>
        </p:spPr>
        <p:txBody>
          <a:bodyPr wrap="square">
            <a:spAutoFit/>
          </a:bodyPr>
          <a:lstStyle/>
          <a:p>
            <a:pPr algn="ctr">
              <a:spcBef>
                <a:spcPct val="0"/>
              </a:spcBef>
              <a:buFontTx/>
              <a:buNone/>
            </a:pPr>
            <a:r>
              <a:rPr lang="es-ES_tradnl" altLang="es-CO" dirty="0"/>
              <a:t>SUCESO </a:t>
            </a:r>
          </a:p>
          <a:p>
            <a:pPr algn="ctr">
              <a:spcBef>
                <a:spcPct val="0"/>
              </a:spcBef>
              <a:buFontTx/>
              <a:buNone/>
            </a:pPr>
            <a:r>
              <a:rPr lang="es-ES_tradnl" altLang="es-CO" dirty="0"/>
              <a:t>REPENTINO</a:t>
            </a:r>
          </a:p>
        </p:txBody>
      </p:sp>
      <p:sp>
        <p:nvSpPr>
          <p:cNvPr id="8" name="Rectangle 4">
            <a:extLst>
              <a:ext uri="{FF2B5EF4-FFF2-40B4-BE49-F238E27FC236}">
                <a16:creationId xmlns:a16="http://schemas.microsoft.com/office/drawing/2014/main" id="{46CEEF76-4938-44BE-A7A3-BE45F006F929}"/>
              </a:ext>
            </a:extLst>
          </p:cNvPr>
          <p:cNvSpPr>
            <a:spLocks noChangeArrowheads="1"/>
          </p:cNvSpPr>
          <p:nvPr/>
        </p:nvSpPr>
        <p:spPr bwMode="auto">
          <a:xfrm flipH="1">
            <a:off x="2507673" y="3857625"/>
            <a:ext cx="225829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_tradnl" altLang="es-CO" sz="1800" dirty="0"/>
              <a:t>POR CAUSA DEL</a:t>
            </a:r>
          </a:p>
          <a:p>
            <a:pPr algn="ctr">
              <a:spcBef>
                <a:spcPct val="0"/>
              </a:spcBef>
              <a:buFontTx/>
              <a:buNone/>
            </a:pPr>
            <a:r>
              <a:rPr lang="es-ES_tradnl" altLang="es-CO" sz="1800" dirty="0"/>
              <a:t>TRABAJO</a:t>
            </a:r>
          </a:p>
        </p:txBody>
      </p:sp>
      <p:pic>
        <p:nvPicPr>
          <p:cNvPr id="10" name="Picture 3">
            <a:extLst>
              <a:ext uri="{FF2B5EF4-FFF2-40B4-BE49-F238E27FC236}">
                <a16:creationId xmlns:a16="http://schemas.microsoft.com/office/drawing/2014/main" id="{DFBE3E84-6059-4AFE-9C94-D574AA36AC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6307" y="3105834"/>
            <a:ext cx="2468562" cy="2186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ángulo 10">
            <a:extLst>
              <a:ext uri="{FF2B5EF4-FFF2-40B4-BE49-F238E27FC236}">
                <a16:creationId xmlns:a16="http://schemas.microsoft.com/office/drawing/2014/main" id="{3E5BA2D3-A3E0-4342-8629-E1EB163CC440}"/>
              </a:ext>
            </a:extLst>
          </p:cNvPr>
          <p:cNvSpPr/>
          <p:nvPr/>
        </p:nvSpPr>
        <p:spPr>
          <a:xfrm>
            <a:off x="2603244" y="4469498"/>
            <a:ext cx="2245845" cy="646331"/>
          </a:xfrm>
          <a:prstGeom prst="rect">
            <a:avLst/>
          </a:prstGeom>
        </p:spPr>
        <p:txBody>
          <a:bodyPr wrap="square">
            <a:spAutoFit/>
          </a:bodyPr>
          <a:lstStyle/>
          <a:p>
            <a:pPr algn="ctr">
              <a:spcBef>
                <a:spcPct val="0"/>
              </a:spcBef>
              <a:buFontTx/>
              <a:buNone/>
            </a:pPr>
            <a:r>
              <a:rPr lang="es-ES_tradnl" altLang="es-CO" dirty="0"/>
              <a:t>CON OCASIÓN DEL </a:t>
            </a:r>
          </a:p>
          <a:p>
            <a:pPr algn="ctr">
              <a:spcBef>
                <a:spcPct val="0"/>
              </a:spcBef>
              <a:buFontTx/>
              <a:buNone/>
            </a:pPr>
            <a:r>
              <a:rPr lang="es-ES_tradnl" altLang="es-CO" dirty="0"/>
              <a:t>TRABAJO</a:t>
            </a:r>
          </a:p>
        </p:txBody>
      </p:sp>
      <p:sp>
        <p:nvSpPr>
          <p:cNvPr id="12" name="Rectángulo 11">
            <a:extLst>
              <a:ext uri="{FF2B5EF4-FFF2-40B4-BE49-F238E27FC236}">
                <a16:creationId xmlns:a16="http://schemas.microsoft.com/office/drawing/2014/main" id="{D0E039AF-AC12-4EA5-B3E1-95D386C9D6AF}"/>
              </a:ext>
            </a:extLst>
          </p:cNvPr>
          <p:cNvSpPr/>
          <p:nvPr/>
        </p:nvSpPr>
        <p:spPr>
          <a:xfrm>
            <a:off x="7907104" y="3008885"/>
            <a:ext cx="3134969" cy="1089529"/>
          </a:xfrm>
          <a:prstGeom prst="rect">
            <a:avLst/>
          </a:prstGeom>
        </p:spPr>
        <p:txBody>
          <a:bodyPr wrap="square">
            <a:spAutoFit/>
          </a:bodyPr>
          <a:lstStyle/>
          <a:p>
            <a:pPr algn="ctr">
              <a:lnSpc>
                <a:spcPct val="90000"/>
              </a:lnSpc>
              <a:defRPr/>
            </a:pPr>
            <a:r>
              <a:rPr lang="es-ES_tradnl" dirty="0"/>
              <a:t>LESIÓN ORGÁNICA,</a:t>
            </a:r>
          </a:p>
          <a:p>
            <a:pPr algn="ctr">
              <a:lnSpc>
                <a:spcPct val="90000"/>
              </a:lnSpc>
              <a:defRPr/>
            </a:pPr>
            <a:r>
              <a:rPr lang="es-ES_tradnl" dirty="0"/>
              <a:t>PERTURBACIÓN FUNCIONAL O SIQUICA, INVALIDEZ O MUERT0</a:t>
            </a:r>
            <a:endParaRPr lang="es-CO" dirty="0"/>
          </a:p>
        </p:txBody>
      </p:sp>
      <p:sp>
        <p:nvSpPr>
          <p:cNvPr id="14" name="Rectángulo 13">
            <a:extLst>
              <a:ext uri="{FF2B5EF4-FFF2-40B4-BE49-F238E27FC236}">
                <a16:creationId xmlns:a16="http://schemas.microsoft.com/office/drawing/2014/main" id="{80473E55-69F1-4860-9AB1-805D3AF28621}"/>
              </a:ext>
            </a:extLst>
          </p:cNvPr>
          <p:cNvSpPr/>
          <p:nvPr/>
        </p:nvSpPr>
        <p:spPr>
          <a:xfrm>
            <a:off x="8655759" y="3899240"/>
            <a:ext cx="2258291" cy="253916"/>
          </a:xfrm>
          <a:prstGeom prst="rect">
            <a:avLst/>
          </a:prstGeom>
        </p:spPr>
        <p:txBody>
          <a:bodyPr wrap="square">
            <a:spAutoFit/>
          </a:bodyPr>
          <a:lstStyle/>
          <a:p>
            <a:pPr>
              <a:spcBef>
                <a:spcPct val="0"/>
              </a:spcBef>
              <a:buFontTx/>
              <a:buNone/>
            </a:pPr>
            <a:r>
              <a:rPr lang="es-ES_tradnl" altLang="es-CO" sz="1050" dirty="0"/>
              <a:t>Realizando su labor habitual</a:t>
            </a:r>
          </a:p>
        </p:txBody>
      </p:sp>
      <p:sp>
        <p:nvSpPr>
          <p:cNvPr id="15" name="Rectángulo 14">
            <a:extLst>
              <a:ext uri="{FF2B5EF4-FFF2-40B4-BE49-F238E27FC236}">
                <a16:creationId xmlns:a16="http://schemas.microsoft.com/office/drawing/2014/main" id="{4C1C625C-310F-4AC8-BA30-DD4992A50399}"/>
              </a:ext>
            </a:extLst>
          </p:cNvPr>
          <p:cNvSpPr/>
          <p:nvPr/>
        </p:nvSpPr>
        <p:spPr>
          <a:xfrm>
            <a:off x="8478982" y="4504598"/>
            <a:ext cx="2050474" cy="830997"/>
          </a:xfrm>
          <a:prstGeom prst="rect">
            <a:avLst/>
          </a:prstGeom>
        </p:spPr>
        <p:txBody>
          <a:bodyPr wrap="square">
            <a:spAutoFit/>
          </a:bodyPr>
          <a:lstStyle/>
          <a:p>
            <a:pPr>
              <a:spcBef>
                <a:spcPct val="0"/>
              </a:spcBef>
              <a:buFontTx/>
              <a:buNone/>
            </a:pPr>
            <a:r>
              <a:rPr lang="es-ES_tradnl" altLang="es-CO" sz="1600" dirty="0"/>
              <a:t>RELACIÓNDIRECTA DE SU  TRABAJO E INDIRECTA </a:t>
            </a:r>
          </a:p>
        </p:txBody>
      </p:sp>
    </p:spTree>
    <p:extLst>
      <p:ext uri="{BB962C8B-B14F-4D97-AF65-F5344CB8AC3E}">
        <p14:creationId xmlns:p14="http://schemas.microsoft.com/office/powerpoint/2010/main" val="77400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DC4D680-37A7-420D-81CF-EFD5460CE4DF}"/>
              </a:ext>
            </a:extLst>
          </p:cNvPr>
          <p:cNvSpPr/>
          <p:nvPr/>
        </p:nvSpPr>
        <p:spPr>
          <a:xfrm>
            <a:off x="1925783" y="2427188"/>
            <a:ext cx="8575962" cy="4155625"/>
          </a:xfrm>
          <a:prstGeom prst="rect">
            <a:avLst/>
          </a:prstGeom>
        </p:spPr>
        <p:txBody>
          <a:bodyPr wrap="square">
            <a:spAutoFit/>
          </a:bodyPr>
          <a:lstStyle/>
          <a:p>
            <a:pPr algn="just">
              <a:lnSpc>
                <a:spcPct val="115000"/>
              </a:lnSpc>
              <a:spcAft>
                <a:spcPts val="1000"/>
              </a:spcAft>
              <a:buFont typeface="Symbol" panose="05050102010706020507" pitchFamily="18" charset="2"/>
              <a:buChar char=""/>
            </a:pPr>
            <a:r>
              <a:rPr lang="es-ES" altLang="es-CO" sz="2800" dirty="0">
                <a:latin typeface="Calibri" panose="020F0502020204030204" pitchFamily="34" charset="0"/>
                <a:ea typeface="Calibri" panose="020F0502020204030204" pitchFamily="34" charset="0"/>
                <a:cs typeface="Times New Roman" panose="02020603050405020304" pitchFamily="18" charset="0"/>
              </a:rPr>
              <a:t>CRITERIO DE CAUSA:</a:t>
            </a:r>
          </a:p>
          <a:p>
            <a:pPr algn="just">
              <a:lnSpc>
                <a:spcPct val="115000"/>
              </a:lnSpc>
              <a:spcAft>
                <a:spcPts val="1000"/>
              </a:spcAft>
              <a:buFont typeface="Symbol" panose="05050102010706020507" pitchFamily="18" charset="2"/>
              <a:buChar char=""/>
            </a:pPr>
            <a:r>
              <a:rPr lang="es-ES" altLang="es-CO" sz="2800" dirty="0">
                <a:latin typeface="Calibri" panose="020F0502020204030204" pitchFamily="34" charset="0"/>
                <a:ea typeface="Calibri" panose="020F0502020204030204" pitchFamily="34" charset="0"/>
                <a:cs typeface="Times New Roman" panose="02020603050405020304" pitchFamily="18" charset="0"/>
              </a:rPr>
              <a:t>En este existe un nexo entre el accidente y la causa, por lo cual se deben presentar circunstancias de tiempo, modo y lugar en los accidentes laborales, es decir, el accidente ocurre por encontrarse trabajando, en las instalaciones, con las herramientas o los equipos. Ej. Se cayó de la escalera cuando colocaba una bombilla, personal de mantenimiento.</a:t>
            </a:r>
          </a:p>
        </p:txBody>
      </p:sp>
    </p:spTree>
    <p:extLst>
      <p:ext uri="{BB962C8B-B14F-4D97-AF65-F5344CB8AC3E}">
        <p14:creationId xmlns:p14="http://schemas.microsoft.com/office/powerpoint/2010/main" val="677825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E286721-BE05-472F-AAAC-F5692523310E}"/>
              </a:ext>
            </a:extLst>
          </p:cNvPr>
          <p:cNvSpPr/>
          <p:nvPr/>
        </p:nvSpPr>
        <p:spPr>
          <a:xfrm>
            <a:off x="2673926" y="1088872"/>
            <a:ext cx="7301345" cy="4680256"/>
          </a:xfrm>
          <a:prstGeom prst="rect">
            <a:avLst/>
          </a:prstGeom>
        </p:spPr>
        <p:txBody>
          <a:bodyPr wrap="square">
            <a:spAutoFit/>
          </a:bodyPr>
          <a:lstStyle/>
          <a:p>
            <a:pPr algn="just">
              <a:lnSpc>
                <a:spcPct val="115000"/>
              </a:lnSpc>
              <a:spcAft>
                <a:spcPts val="1000"/>
              </a:spcAft>
              <a:buFont typeface="Symbol" panose="05050102010706020507" pitchFamily="18" charset="2"/>
              <a:buChar char=""/>
            </a:pPr>
            <a:r>
              <a:rPr lang="es-ES" altLang="es-CO" sz="2800" dirty="0">
                <a:latin typeface="Calibri" panose="020F0502020204030204" pitchFamily="34" charset="0"/>
                <a:ea typeface="Calibri" panose="020F0502020204030204" pitchFamily="34" charset="0"/>
                <a:cs typeface="Times New Roman" panose="02020603050405020304" pitchFamily="18" charset="0"/>
              </a:rPr>
              <a:t>CRITERIO DE OCASIÓN:</a:t>
            </a:r>
          </a:p>
          <a:p>
            <a:pPr algn="just">
              <a:lnSpc>
                <a:spcPct val="115000"/>
              </a:lnSpc>
              <a:spcAft>
                <a:spcPts val="1000"/>
              </a:spcAft>
              <a:buFont typeface="Symbol" panose="05050102010706020507" pitchFamily="18" charset="2"/>
              <a:buChar char=""/>
            </a:pPr>
            <a:r>
              <a:rPr lang="es-ES" altLang="es-CO" sz="2800" dirty="0">
                <a:latin typeface="Calibri" panose="020F0502020204030204" pitchFamily="34" charset="0"/>
                <a:ea typeface="Calibri" panose="020F0502020204030204" pitchFamily="34" charset="0"/>
                <a:cs typeface="Times New Roman" panose="02020603050405020304" pitchFamily="18" charset="0"/>
              </a:rPr>
              <a:t>El accidente es motivo, oportunidad, circunstancia o coyuntura  del trabajo, razón por lo cual el accidente es una circunstancias propia del cumplimiento del trabajo o en razón del trabajo. (existe circunstancia de modo, no necesario  Tiempo y Lugar). Ej. Lo atropello una motocicleta cuando cambiaba un cheque para la empresa,  auxiliar de tesorería.</a:t>
            </a:r>
          </a:p>
        </p:txBody>
      </p:sp>
    </p:spTree>
    <p:extLst>
      <p:ext uri="{BB962C8B-B14F-4D97-AF65-F5344CB8AC3E}">
        <p14:creationId xmlns:p14="http://schemas.microsoft.com/office/powerpoint/2010/main" val="1265183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8ABAF9B-6406-4FD0-878A-C084789E8EA1}"/>
              </a:ext>
            </a:extLst>
          </p:cNvPr>
          <p:cNvSpPr/>
          <p:nvPr/>
        </p:nvSpPr>
        <p:spPr>
          <a:xfrm>
            <a:off x="2784764" y="3244334"/>
            <a:ext cx="7453745" cy="707886"/>
          </a:xfrm>
          <a:prstGeom prst="rect">
            <a:avLst/>
          </a:prstGeom>
        </p:spPr>
        <p:txBody>
          <a:bodyPr wrap="square">
            <a:spAutoFit/>
          </a:bodyPr>
          <a:lstStyle/>
          <a:p>
            <a:pPr algn="ctr">
              <a:defRPr/>
            </a:pPr>
            <a:r>
              <a:rPr lang="es-ES" sz="4000" b="1" dirty="0">
                <a:effectLst>
                  <a:outerShdw blurRad="38100" dist="38100" dir="2700000" algn="tl">
                    <a:srgbClr val="000000">
                      <a:alpha val="43137"/>
                    </a:srgbClr>
                  </a:outerShdw>
                </a:effectLst>
                <a:ea typeface="MS PGothic" pitchFamily="34" charset="-128"/>
              </a:rPr>
              <a:t>… </a:t>
            </a:r>
          </a:p>
        </p:txBody>
      </p:sp>
      <p:sp>
        <p:nvSpPr>
          <p:cNvPr id="3" name="Rectángulo 2">
            <a:extLst>
              <a:ext uri="{FF2B5EF4-FFF2-40B4-BE49-F238E27FC236}">
                <a16:creationId xmlns:a16="http://schemas.microsoft.com/office/drawing/2014/main" id="{54923931-1A10-4A40-8F35-C68A19A82FE9}"/>
              </a:ext>
            </a:extLst>
          </p:cNvPr>
          <p:cNvSpPr/>
          <p:nvPr/>
        </p:nvSpPr>
        <p:spPr>
          <a:xfrm>
            <a:off x="2313709" y="1948934"/>
            <a:ext cx="9593825" cy="707886"/>
          </a:xfrm>
          <a:prstGeom prst="rect">
            <a:avLst/>
          </a:prstGeom>
        </p:spPr>
        <p:txBody>
          <a:bodyPr wrap="square">
            <a:spAutoFit/>
          </a:bodyPr>
          <a:lstStyle/>
          <a:p>
            <a:r>
              <a:rPr lang="es-ES" sz="4000" b="1" dirty="0">
                <a:effectLst>
                  <a:outerShdw blurRad="38100" dist="38100" dir="2700000" algn="tl">
                    <a:srgbClr val="000000">
                      <a:alpha val="43137"/>
                    </a:srgbClr>
                  </a:outerShdw>
                </a:effectLst>
                <a:ea typeface="MS PGothic" pitchFamily="34" charset="-128"/>
              </a:rPr>
              <a:t>También es Accidente  de Trabajo</a:t>
            </a:r>
            <a:endParaRPr lang="es-CO" sz="4000" dirty="0"/>
          </a:p>
        </p:txBody>
      </p:sp>
    </p:spTree>
    <p:extLst>
      <p:ext uri="{BB962C8B-B14F-4D97-AF65-F5344CB8AC3E}">
        <p14:creationId xmlns:p14="http://schemas.microsoft.com/office/powerpoint/2010/main" val="1262846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9866CAB-FE99-4326-AC1E-C8BC392E3930}"/>
              </a:ext>
            </a:extLst>
          </p:cNvPr>
          <p:cNvSpPr/>
          <p:nvPr/>
        </p:nvSpPr>
        <p:spPr>
          <a:xfrm>
            <a:off x="3048000" y="3008885"/>
            <a:ext cx="6096000" cy="840230"/>
          </a:xfrm>
          <a:prstGeom prst="rect">
            <a:avLst/>
          </a:prstGeom>
        </p:spPr>
        <p:txBody>
          <a:bodyPr>
            <a:spAutoFit/>
          </a:bodyPr>
          <a:lstStyle/>
          <a:p>
            <a:pPr algn="just">
              <a:lnSpc>
                <a:spcPct val="90000"/>
              </a:lnSpc>
              <a:buClr>
                <a:srgbClr val="92D050"/>
              </a:buClr>
            </a:pPr>
            <a:r>
              <a:rPr lang="es-ES_tradnl" altLang="es-CO" dirty="0">
                <a:cs typeface="Arial" panose="020B0604020202020204" pitchFamily="34" charset="0"/>
              </a:rPr>
              <a:t>En el traslado de los trabajadores o contratistas desde su residencia a los lugares de trabajo o viceversa, cuando el transporte lo suministre el empleador.</a:t>
            </a:r>
            <a:r>
              <a:rPr lang="es-ES" altLang="es-CO" dirty="0">
                <a:cs typeface="Arial" panose="020B0604020202020204" pitchFamily="34" charset="0"/>
              </a:rPr>
              <a:t> </a:t>
            </a:r>
          </a:p>
        </p:txBody>
      </p:sp>
      <p:pic>
        <p:nvPicPr>
          <p:cNvPr id="3" name="Picture 7">
            <a:extLst>
              <a:ext uri="{FF2B5EF4-FFF2-40B4-BE49-F238E27FC236}">
                <a16:creationId xmlns:a16="http://schemas.microsoft.com/office/drawing/2014/main" id="{28C76B6B-5C64-47AA-BC41-F98218B1F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975" y="1436688"/>
            <a:ext cx="6533861" cy="125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1808559"/>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74</TotalTime>
  <Words>910</Words>
  <Application>Microsoft Office PowerPoint</Application>
  <PresentationFormat>Panorámica</PresentationFormat>
  <Paragraphs>106</Paragraphs>
  <Slides>21</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21</vt:i4>
      </vt:variant>
    </vt:vector>
  </HeadingPairs>
  <TitlesOfParts>
    <vt:vector size="31" baseType="lpstr">
      <vt:lpstr>MS PGothic</vt:lpstr>
      <vt:lpstr>MS PGothic</vt:lpstr>
      <vt:lpstr>Arial</vt:lpstr>
      <vt:lpstr>Calibri</vt:lpstr>
      <vt:lpstr>Symbol</vt:lpstr>
      <vt:lpstr>Tahoma</vt:lpstr>
      <vt:lpstr>Times New Roman</vt:lpstr>
      <vt:lpstr>Trebuchet MS</vt:lpstr>
      <vt:lpstr>Wingdings 3</vt:lpstr>
      <vt:lpstr>Faceta</vt:lpstr>
      <vt:lpstr>ACCIDENTES E INCCIDENTES DE TRABAJO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ACCIDENTES E INCCIDENTES DE TRABAJO</dc:title>
  <dc:creator>Dominga Montaño</dc:creator>
  <cp:lastModifiedBy>Dominga Montaño</cp:lastModifiedBy>
  <cp:revision>12</cp:revision>
  <dcterms:created xsi:type="dcterms:W3CDTF">2018-03-12T14:47:43Z</dcterms:created>
  <dcterms:modified xsi:type="dcterms:W3CDTF">2018-04-03T15:30:24Z</dcterms:modified>
</cp:coreProperties>
</file>