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70" r:id="rId16"/>
    <p:sldId id="273" r:id="rId17"/>
    <p:sldId id="275" r:id="rId18"/>
    <p:sldId id="274"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8F3E9-D625-4AFC-8E6C-A44675DB6126}" type="doc">
      <dgm:prSet loTypeId="urn:microsoft.com/office/officeart/2005/8/layout/lProcess2" loCatId="list" qsTypeId="urn:microsoft.com/office/officeart/2005/8/quickstyle/simple5" qsCatId="simple" csTypeId="urn:microsoft.com/office/officeart/2005/8/colors/accent3_5" csCatId="accent3" phldr="1"/>
      <dgm:spPr/>
      <dgm:t>
        <a:bodyPr/>
        <a:lstStyle/>
        <a:p>
          <a:endParaRPr lang="es-CO"/>
        </a:p>
      </dgm:t>
    </dgm:pt>
    <dgm:pt modelId="{CBD79997-AD87-4D3E-B5F8-42BA4C92414B}">
      <dgm:prSet phldrT="[Texto]" custT="1"/>
      <dgm:spPr/>
      <dgm:t>
        <a:bodyPr/>
        <a:lstStyle/>
        <a:p>
          <a:r>
            <a:rPr lang="es-ES" sz="3200" b="1" cap="none" spc="0"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Accidente de trabajo</a:t>
          </a:r>
          <a:endParaRPr lang="es-CO" sz="4400" dirty="0"/>
        </a:p>
      </dgm:t>
    </dgm:pt>
    <dgm:pt modelId="{C750CC10-5144-4E93-AD31-F2F77812C638}" type="parTrans" cxnId="{AE1F55B8-DFC6-42C0-85A9-B7B6E2E81337}">
      <dgm:prSet/>
      <dgm:spPr/>
      <dgm:t>
        <a:bodyPr/>
        <a:lstStyle/>
        <a:p>
          <a:endParaRPr lang="es-CO"/>
        </a:p>
      </dgm:t>
    </dgm:pt>
    <dgm:pt modelId="{4024367E-4D7D-4189-B7FC-B3B3D66C489F}" type="sibTrans" cxnId="{AE1F55B8-DFC6-42C0-85A9-B7B6E2E81337}">
      <dgm:prSet/>
      <dgm:spPr/>
      <dgm:t>
        <a:bodyPr/>
        <a:lstStyle/>
        <a:p>
          <a:endParaRPr lang="es-CO"/>
        </a:p>
      </dgm:t>
    </dgm:pt>
    <dgm:pt modelId="{30A17174-F495-423E-8829-D01BC70DB910}">
      <dgm:prSet phldrT="[Texto]"/>
      <dgm:spPr/>
      <dgm:t>
        <a:bodyPr/>
        <a:lstStyle/>
        <a:p>
          <a:r>
            <a:rPr lang="es-CO" b="0" i="0" dirty="0"/>
            <a:t>Es accidente de trabajo todo suceso repentino que sobrevenga por causa o con ocasión del trabajo, y que produzca en el trabajador una lesión orgánica, una perturbación funcional o psiquiátrica, una invalidez o la muerte.</a:t>
          </a:r>
          <a:endParaRPr lang="es-ES" b="0" dirty="0">
            <a:latin typeface="+mj-lt"/>
          </a:endParaRPr>
        </a:p>
      </dgm:t>
    </dgm:pt>
    <dgm:pt modelId="{98D48929-5109-4607-ADAC-FEFE8CCA95BA}" type="parTrans" cxnId="{F766E3C0-E59A-4F6F-ACF7-FF4757C29842}">
      <dgm:prSet/>
      <dgm:spPr/>
      <dgm:t>
        <a:bodyPr/>
        <a:lstStyle/>
        <a:p>
          <a:endParaRPr lang="es-CO"/>
        </a:p>
      </dgm:t>
    </dgm:pt>
    <dgm:pt modelId="{D932D0F5-789A-4340-B286-089DDAA9C210}" type="sibTrans" cxnId="{F766E3C0-E59A-4F6F-ACF7-FF4757C29842}">
      <dgm:prSet/>
      <dgm:spPr/>
      <dgm:t>
        <a:bodyPr/>
        <a:lstStyle/>
        <a:p>
          <a:endParaRPr lang="es-CO"/>
        </a:p>
      </dgm:t>
    </dgm:pt>
    <dgm:pt modelId="{8967D942-25C3-40C3-838D-7B30289B81C7}">
      <dgm:prSet phldrT="[Texto]"/>
      <dgm:spPr/>
      <dgm:t>
        <a:bodyPr/>
        <a:lstStyle/>
        <a:p>
          <a:r>
            <a:rPr lang="es-CO" b="0" i="0" dirty="0"/>
            <a:t>Es enfermedad laboral la contraída como resultado de la exposición a factores de riesgo inherentes a la actividad laboral o del medio en el que el trabajador se ha visto obligado a trabajar</a:t>
          </a:r>
          <a:endParaRPr lang="es-CO" b="0" dirty="0">
            <a:latin typeface="+mj-lt"/>
          </a:endParaRPr>
        </a:p>
      </dgm:t>
    </dgm:pt>
    <dgm:pt modelId="{03EB9D6F-AB3B-4DDE-932D-CDC832ED7154}" type="parTrans" cxnId="{4A31A8BF-AC4C-482D-B103-26D3A52A3D07}">
      <dgm:prSet/>
      <dgm:spPr/>
      <dgm:t>
        <a:bodyPr/>
        <a:lstStyle/>
        <a:p>
          <a:endParaRPr lang="es-CO"/>
        </a:p>
      </dgm:t>
    </dgm:pt>
    <dgm:pt modelId="{B41637AE-A309-44C5-9825-76C2CEE4E37C}" type="sibTrans" cxnId="{4A31A8BF-AC4C-482D-B103-26D3A52A3D07}">
      <dgm:prSet/>
      <dgm:spPr/>
      <dgm:t>
        <a:bodyPr/>
        <a:lstStyle/>
        <a:p>
          <a:endParaRPr lang="es-CO"/>
        </a:p>
      </dgm:t>
    </dgm:pt>
    <dgm:pt modelId="{192C1DDB-E38E-4B31-8410-95A05B962DA2}">
      <dgm:prSet phldrT="[Texto]" custT="1"/>
      <dgm:spPr/>
      <dgm:t>
        <a:bodyPr/>
        <a:lstStyle/>
        <a:p>
          <a:r>
            <a:rPr lang="es-ES" sz="3200" b="1" cap="none" spc="0"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Enfermedad laboral</a:t>
          </a:r>
          <a:endParaRPr lang="es-CO"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0AC54EEB-2F72-4ACC-BFC7-7546BCCFA546}" type="sibTrans" cxnId="{220FB0CB-2AD6-449B-A79C-9BAC9BBC1241}">
      <dgm:prSet/>
      <dgm:spPr/>
      <dgm:t>
        <a:bodyPr/>
        <a:lstStyle/>
        <a:p>
          <a:endParaRPr lang="es-CO"/>
        </a:p>
      </dgm:t>
    </dgm:pt>
    <dgm:pt modelId="{C158BAEE-4AAA-4372-B5BC-305CA6678F9D}" type="parTrans" cxnId="{220FB0CB-2AD6-449B-A79C-9BAC9BBC1241}">
      <dgm:prSet/>
      <dgm:spPr/>
      <dgm:t>
        <a:bodyPr/>
        <a:lstStyle/>
        <a:p>
          <a:endParaRPr lang="es-CO"/>
        </a:p>
      </dgm:t>
    </dgm:pt>
    <dgm:pt modelId="{B0BC95B3-FCAC-40E9-93E4-EA408536D484}" type="pres">
      <dgm:prSet presAssocID="{BDE8F3E9-D625-4AFC-8E6C-A44675DB6126}" presName="theList" presStyleCnt="0">
        <dgm:presLayoutVars>
          <dgm:dir/>
          <dgm:animLvl val="lvl"/>
          <dgm:resizeHandles val="exact"/>
        </dgm:presLayoutVars>
      </dgm:prSet>
      <dgm:spPr/>
    </dgm:pt>
    <dgm:pt modelId="{ED2987E3-4D97-433B-8726-615DF1EA48D5}" type="pres">
      <dgm:prSet presAssocID="{CBD79997-AD87-4D3E-B5F8-42BA4C92414B}" presName="compNode" presStyleCnt="0"/>
      <dgm:spPr/>
    </dgm:pt>
    <dgm:pt modelId="{E1229B84-FDE3-4514-99C4-FB331621DB9E}" type="pres">
      <dgm:prSet presAssocID="{CBD79997-AD87-4D3E-B5F8-42BA4C92414B}" presName="aNode" presStyleLbl="bgShp" presStyleIdx="0" presStyleCnt="2"/>
      <dgm:spPr/>
    </dgm:pt>
    <dgm:pt modelId="{BF25DDC0-88CB-443A-828D-3A64EFD57D7F}" type="pres">
      <dgm:prSet presAssocID="{CBD79997-AD87-4D3E-B5F8-42BA4C92414B}" presName="textNode" presStyleLbl="bgShp" presStyleIdx="0" presStyleCnt="2"/>
      <dgm:spPr/>
    </dgm:pt>
    <dgm:pt modelId="{39C57A8D-3890-4CDF-97A8-1CA05295B441}" type="pres">
      <dgm:prSet presAssocID="{CBD79997-AD87-4D3E-B5F8-42BA4C92414B}" presName="compChildNode" presStyleCnt="0"/>
      <dgm:spPr/>
    </dgm:pt>
    <dgm:pt modelId="{CFBC8129-0CF1-4F24-8D3A-3A8425E386C2}" type="pres">
      <dgm:prSet presAssocID="{CBD79997-AD87-4D3E-B5F8-42BA4C92414B}" presName="theInnerList" presStyleCnt="0"/>
      <dgm:spPr/>
    </dgm:pt>
    <dgm:pt modelId="{8819E966-E50D-4B34-A624-434B85ECBD25}" type="pres">
      <dgm:prSet presAssocID="{30A17174-F495-423E-8829-D01BC70DB910}" presName="childNode" presStyleLbl="node1" presStyleIdx="0" presStyleCnt="2">
        <dgm:presLayoutVars>
          <dgm:bulletEnabled val="1"/>
        </dgm:presLayoutVars>
      </dgm:prSet>
      <dgm:spPr/>
    </dgm:pt>
    <dgm:pt modelId="{C333A803-68A4-45BB-9A3A-153631A5AE93}" type="pres">
      <dgm:prSet presAssocID="{CBD79997-AD87-4D3E-B5F8-42BA4C92414B}" presName="aSpace" presStyleCnt="0"/>
      <dgm:spPr/>
    </dgm:pt>
    <dgm:pt modelId="{F6147B86-04B6-43CF-9357-606993A9EA00}" type="pres">
      <dgm:prSet presAssocID="{192C1DDB-E38E-4B31-8410-95A05B962DA2}" presName="compNode" presStyleCnt="0"/>
      <dgm:spPr/>
    </dgm:pt>
    <dgm:pt modelId="{C96DB1CE-14FD-4718-9822-A611965FC5E1}" type="pres">
      <dgm:prSet presAssocID="{192C1DDB-E38E-4B31-8410-95A05B962DA2}" presName="aNode" presStyleLbl="bgShp" presStyleIdx="1" presStyleCnt="2"/>
      <dgm:spPr/>
    </dgm:pt>
    <dgm:pt modelId="{DBD295E9-FB17-4944-9FB0-D40DD7503094}" type="pres">
      <dgm:prSet presAssocID="{192C1DDB-E38E-4B31-8410-95A05B962DA2}" presName="textNode" presStyleLbl="bgShp" presStyleIdx="1" presStyleCnt="2"/>
      <dgm:spPr/>
    </dgm:pt>
    <dgm:pt modelId="{1D2D315F-B5F9-4DBD-84B2-3FFFE36DF009}" type="pres">
      <dgm:prSet presAssocID="{192C1DDB-E38E-4B31-8410-95A05B962DA2}" presName="compChildNode" presStyleCnt="0"/>
      <dgm:spPr/>
    </dgm:pt>
    <dgm:pt modelId="{D4646CD3-BE3A-42A9-A3ED-A5D3CE547144}" type="pres">
      <dgm:prSet presAssocID="{192C1DDB-E38E-4B31-8410-95A05B962DA2}" presName="theInnerList" presStyleCnt="0"/>
      <dgm:spPr/>
    </dgm:pt>
    <dgm:pt modelId="{7D25D53C-1A1A-4BC8-BB9E-7E2BD6C40B05}" type="pres">
      <dgm:prSet presAssocID="{8967D942-25C3-40C3-838D-7B30289B81C7}" presName="childNode" presStyleLbl="node1" presStyleIdx="1" presStyleCnt="2">
        <dgm:presLayoutVars>
          <dgm:bulletEnabled val="1"/>
        </dgm:presLayoutVars>
      </dgm:prSet>
      <dgm:spPr/>
    </dgm:pt>
  </dgm:ptLst>
  <dgm:cxnLst>
    <dgm:cxn modelId="{568D5E32-84F2-4F8E-BDDA-EF927485E553}" type="presOf" srcId="{192C1DDB-E38E-4B31-8410-95A05B962DA2}" destId="{C96DB1CE-14FD-4718-9822-A611965FC5E1}" srcOrd="0" destOrd="0" presId="urn:microsoft.com/office/officeart/2005/8/layout/lProcess2"/>
    <dgm:cxn modelId="{C303EA59-041F-42F3-8684-AD4F8B49478D}" type="presOf" srcId="{CBD79997-AD87-4D3E-B5F8-42BA4C92414B}" destId="{BF25DDC0-88CB-443A-828D-3A64EFD57D7F}" srcOrd="1" destOrd="0" presId="urn:microsoft.com/office/officeart/2005/8/layout/lProcess2"/>
    <dgm:cxn modelId="{7562688D-D9F3-43C8-9D1A-DE4C3C12E19E}" type="presOf" srcId="{CBD79997-AD87-4D3E-B5F8-42BA4C92414B}" destId="{E1229B84-FDE3-4514-99C4-FB331621DB9E}" srcOrd="0" destOrd="0" presId="urn:microsoft.com/office/officeart/2005/8/layout/lProcess2"/>
    <dgm:cxn modelId="{AE1F55B8-DFC6-42C0-85A9-B7B6E2E81337}" srcId="{BDE8F3E9-D625-4AFC-8E6C-A44675DB6126}" destId="{CBD79997-AD87-4D3E-B5F8-42BA4C92414B}" srcOrd="0" destOrd="0" parTransId="{C750CC10-5144-4E93-AD31-F2F77812C638}" sibTransId="{4024367E-4D7D-4189-B7FC-B3B3D66C489F}"/>
    <dgm:cxn modelId="{4A31A8BF-AC4C-482D-B103-26D3A52A3D07}" srcId="{192C1DDB-E38E-4B31-8410-95A05B962DA2}" destId="{8967D942-25C3-40C3-838D-7B30289B81C7}" srcOrd="0" destOrd="0" parTransId="{03EB9D6F-AB3B-4DDE-932D-CDC832ED7154}" sibTransId="{B41637AE-A309-44C5-9825-76C2CEE4E37C}"/>
    <dgm:cxn modelId="{F766E3C0-E59A-4F6F-ACF7-FF4757C29842}" srcId="{CBD79997-AD87-4D3E-B5F8-42BA4C92414B}" destId="{30A17174-F495-423E-8829-D01BC70DB910}" srcOrd="0" destOrd="0" parTransId="{98D48929-5109-4607-ADAC-FEFE8CCA95BA}" sibTransId="{D932D0F5-789A-4340-B286-089DDAA9C210}"/>
    <dgm:cxn modelId="{01F66EC4-24E9-454F-A1DB-A369D3A6A3A9}" type="presOf" srcId="{30A17174-F495-423E-8829-D01BC70DB910}" destId="{8819E966-E50D-4B34-A624-434B85ECBD25}" srcOrd="0" destOrd="0" presId="urn:microsoft.com/office/officeart/2005/8/layout/lProcess2"/>
    <dgm:cxn modelId="{1243DCC9-CB6F-46F3-A24F-AB8F94B5FD9F}" type="presOf" srcId="{8967D942-25C3-40C3-838D-7B30289B81C7}" destId="{7D25D53C-1A1A-4BC8-BB9E-7E2BD6C40B05}" srcOrd="0" destOrd="0" presId="urn:microsoft.com/office/officeart/2005/8/layout/lProcess2"/>
    <dgm:cxn modelId="{220FB0CB-2AD6-449B-A79C-9BAC9BBC1241}" srcId="{BDE8F3E9-D625-4AFC-8E6C-A44675DB6126}" destId="{192C1DDB-E38E-4B31-8410-95A05B962DA2}" srcOrd="1" destOrd="0" parTransId="{C158BAEE-4AAA-4372-B5BC-305CA6678F9D}" sibTransId="{0AC54EEB-2F72-4ACC-BFC7-7546BCCFA546}"/>
    <dgm:cxn modelId="{A727F8E1-F89B-463C-93EB-C79EDC34A5C3}" type="presOf" srcId="{192C1DDB-E38E-4B31-8410-95A05B962DA2}" destId="{DBD295E9-FB17-4944-9FB0-D40DD7503094}" srcOrd="1" destOrd="0" presId="urn:microsoft.com/office/officeart/2005/8/layout/lProcess2"/>
    <dgm:cxn modelId="{3614D0E7-5E17-4318-8D7F-AD4727CF964F}" type="presOf" srcId="{BDE8F3E9-D625-4AFC-8E6C-A44675DB6126}" destId="{B0BC95B3-FCAC-40E9-93E4-EA408536D484}" srcOrd="0" destOrd="0" presId="urn:microsoft.com/office/officeart/2005/8/layout/lProcess2"/>
    <dgm:cxn modelId="{C85CFA5B-DF88-4DEB-AFD9-5C3F8E5015DE}" type="presParOf" srcId="{B0BC95B3-FCAC-40E9-93E4-EA408536D484}" destId="{ED2987E3-4D97-433B-8726-615DF1EA48D5}" srcOrd="0" destOrd="0" presId="urn:microsoft.com/office/officeart/2005/8/layout/lProcess2"/>
    <dgm:cxn modelId="{E732E1A3-09E7-4284-8421-8F809A8C838F}" type="presParOf" srcId="{ED2987E3-4D97-433B-8726-615DF1EA48D5}" destId="{E1229B84-FDE3-4514-99C4-FB331621DB9E}" srcOrd="0" destOrd="0" presId="urn:microsoft.com/office/officeart/2005/8/layout/lProcess2"/>
    <dgm:cxn modelId="{6F66A764-9D88-46F3-989E-F42D7DDA42F8}" type="presParOf" srcId="{ED2987E3-4D97-433B-8726-615DF1EA48D5}" destId="{BF25DDC0-88CB-443A-828D-3A64EFD57D7F}" srcOrd="1" destOrd="0" presId="urn:microsoft.com/office/officeart/2005/8/layout/lProcess2"/>
    <dgm:cxn modelId="{E69DCEFD-C97D-4F72-8656-B511E47EBEA3}" type="presParOf" srcId="{ED2987E3-4D97-433B-8726-615DF1EA48D5}" destId="{39C57A8D-3890-4CDF-97A8-1CA05295B441}" srcOrd="2" destOrd="0" presId="urn:microsoft.com/office/officeart/2005/8/layout/lProcess2"/>
    <dgm:cxn modelId="{EF47E3C5-51B7-41A4-A61C-E1C591304FA6}" type="presParOf" srcId="{39C57A8D-3890-4CDF-97A8-1CA05295B441}" destId="{CFBC8129-0CF1-4F24-8D3A-3A8425E386C2}" srcOrd="0" destOrd="0" presId="urn:microsoft.com/office/officeart/2005/8/layout/lProcess2"/>
    <dgm:cxn modelId="{18436C37-2F98-4410-9EEC-E945C9F15C5C}" type="presParOf" srcId="{CFBC8129-0CF1-4F24-8D3A-3A8425E386C2}" destId="{8819E966-E50D-4B34-A624-434B85ECBD25}" srcOrd="0" destOrd="0" presId="urn:microsoft.com/office/officeart/2005/8/layout/lProcess2"/>
    <dgm:cxn modelId="{A4657051-C43B-4995-8727-25D163109D54}" type="presParOf" srcId="{B0BC95B3-FCAC-40E9-93E4-EA408536D484}" destId="{C333A803-68A4-45BB-9A3A-153631A5AE93}" srcOrd="1" destOrd="0" presId="urn:microsoft.com/office/officeart/2005/8/layout/lProcess2"/>
    <dgm:cxn modelId="{A75A2E08-B4FF-43DB-8717-EE48ACA5B796}" type="presParOf" srcId="{B0BC95B3-FCAC-40E9-93E4-EA408536D484}" destId="{F6147B86-04B6-43CF-9357-606993A9EA00}" srcOrd="2" destOrd="0" presId="urn:microsoft.com/office/officeart/2005/8/layout/lProcess2"/>
    <dgm:cxn modelId="{EC13FAD4-08C1-463F-ADD3-F2432D7D1C17}" type="presParOf" srcId="{F6147B86-04B6-43CF-9357-606993A9EA00}" destId="{C96DB1CE-14FD-4718-9822-A611965FC5E1}" srcOrd="0" destOrd="0" presId="urn:microsoft.com/office/officeart/2005/8/layout/lProcess2"/>
    <dgm:cxn modelId="{43F8ACCE-757A-41F0-8145-0B26C3D4EBE6}" type="presParOf" srcId="{F6147B86-04B6-43CF-9357-606993A9EA00}" destId="{DBD295E9-FB17-4944-9FB0-D40DD7503094}" srcOrd="1" destOrd="0" presId="urn:microsoft.com/office/officeart/2005/8/layout/lProcess2"/>
    <dgm:cxn modelId="{AFB90961-8453-421C-9F3B-AB796B474AF4}" type="presParOf" srcId="{F6147B86-04B6-43CF-9357-606993A9EA00}" destId="{1D2D315F-B5F9-4DBD-84B2-3FFFE36DF009}" srcOrd="2" destOrd="0" presId="urn:microsoft.com/office/officeart/2005/8/layout/lProcess2"/>
    <dgm:cxn modelId="{4F1D91E0-A6AC-497B-85C8-CDCF63A9728A}" type="presParOf" srcId="{1D2D315F-B5F9-4DBD-84B2-3FFFE36DF009}" destId="{D4646CD3-BE3A-42A9-A3ED-A5D3CE547144}" srcOrd="0" destOrd="0" presId="urn:microsoft.com/office/officeart/2005/8/layout/lProcess2"/>
    <dgm:cxn modelId="{C584F7AA-ACC4-495E-8DE8-BE5ADB9DA571}" type="presParOf" srcId="{D4646CD3-BE3A-42A9-A3ED-A5D3CE547144}" destId="{7D25D53C-1A1A-4BC8-BB9E-7E2BD6C40B0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29B84-FDE3-4514-99C4-FB331621DB9E}">
      <dsp:nvSpPr>
        <dsp:cNvPr id="0" name=""/>
        <dsp:cNvSpPr/>
      </dsp:nvSpPr>
      <dsp:spPr>
        <a:xfrm>
          <a:off x="3050" y="0"/>
          <a:ext cx="2934890" cy="3929090"/>
        </a:xfrm>
        <a:prstGeom prst="roundRect">
          <a:avLst>
            <a:gd name="adj" fmla="val 10000"/>
          </a:avLst>
        </a:prstGeom>
        <a:solidFill>
          <a:schemeClr val="accent3">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b="1" kern="1200" cap="none" spc="0"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Accidente de trabajo</a:t>
          </a:r>
          <a:endParaRPr lang="es-CO" sz="4400" kern="1200" dirty="0"/>
        </a:p>
      </dsp:txBody>
      <dsp:txXfrm>
        <a:off x="3050" y="0"/>
        <a:ext cx="2934890" cy="1178727"/>
      </dsp:txXfrm>
    </dsp:sp>
    <dsp:sp modelId="{8819E966-E50D-4B34-A624-434B85ECBD25}">
      <dsp:nvSpPr>
        <dsp:cNvPr id="0" name=""/>
        <dsp:cNvSpPr/>
      </dsp:nvSpPr>
      <dsp:spPr>
        <a:xfrm>
          <a:off x="296540" y="1178727"/>
          <a:ext cx="2347912" cy="2553908"/>
        </a:xfrm>
        <a:prstGeom prst="roundRect">
          <a:avLst>
            <a:gd name="adj" fmla="val 10000"/>
          </a:avLst>
        </a:prstGeom>
        <a:gradFill rotWithShape="0">
          <a:gsLst>
            <a:gs pos="0">
              <a:schemeClr val="accent3">
                <a:alpha val="90000"/>
                <a:hueOff val="0"/>
                <a:satOff val="0"/>
                <a:lumOff val="0"/>
                <a:alphaOff val="0"/>
                <a:tint val="96000"/>
                <a:lumMod val="100000"/>
              </a:schemeClr>
            </a:gs>
            <a:gs pos="78000">
              <a:schemeClr val="accent3">
                <a:alpha val="9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CO" sz="1500" b="0" i="0" kern="1200" dirty="0"/>
            <a:t>Es accidente de trabajo todo suceso repentino que sobrevenga por causa o con ocasión del trabajo, y que produzca en el trabajador una lesión orgánica, una perturbación funcional o psiquiátrica, una invalidez o la muerte.</a:t>
          </a:r>
          <a:endParaRPr lang="es-ES" sz="1500" b="0" kern="1200" dirty="0">
            <a:latin typeface="+mj-lt"/>
          </a:endParaRPr>
        </a:p>
      </dsp:txBody>
      <dsp:txXfrm>
        <a:off x="365308" y="1247495"/>
        <a:ext cx="2210376" cy="2416372"/>
      </dsp:txXfrm>
    </dsp:sp>
    <dsp:sp modelId="{C96DB1CE-14FD-4718-9822-A611965FC5E1}">
      <dsp:nvSpPr>
        <dsp:cNvPr id="0" name=""/>
        <dsp:cNvSpPr/>
      </dsp:nvSpPr>
      <dsp:spPr>
        <a:xfrm>
          <a:off x="3158058" y="0"/>
          <a:ext cx="2934890" cy="3929090"/>
        </a:xfrm>
        <a:prstGeom prst="roundRect">
          <a:avLst>
            <a:gd name="adj" fmla="val 10000"/>
          </a:avLst>
        </a:prstGeom>
        <a:solidFill>
          <a:schemeClr val="accent3">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b="1" kern="1200" cap="none" spc="0"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Enfermedad laboral</a:t>
          </a:r>
          <a:endParaRPr lang="es-CO" sz="44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3158058" y="0"/>
        <a:ext cx="2934890" cy="1178727"/>
      </dsp:txXfrm>
    </dsp:sp>
    <dsp:sp modelId="{7D25D53C-1A1A-4BC8-BB9E-7E2BD6C40B05}">
      <dsp:nvSpPr>
        <dsp:cNvPr id="0" name=""/>
        <dsp:cNvSpPr/>
      </dsp:nvSpPr>
      <dsp:spPr>
        <a:xfrm>
          <a:off x="3451547" y="1178727"/>
          <a:ext cx="2347912" cy="2553908"/>
        </a:xfrm>
        <a:prstGeom prst="roundRect">
          <a:avLst>
            <a:gd name="adj" fmla="val 10000"/>
          </a:avLst>
        </a:prstGeom>
        <a:gradFill rotWithShape="0">
          <a:gsLst>
            <a:gs pos="0">
              <a:schemeClr val="accent3">
                <a:alpha val="90000"/>
                <a:hueOff val="0"/>
                <a:satOff val="0"/>
                <a:lumOff val="0"/>
                <a:alphaOff val="-40000"/>
                <a:tint val="96000"/>
                <a:lumMod val="100000"/>
              </a:schemeClr>
            </a:gs>
            <a:gs pos="78000">
              <a:schemeClr val="accent3">
                <a:alpha val="90000"/>
                <a:hueOff val="0"/>
                <a:satOff val="0"/>
                <a:lumOff val="0"/>
                <a:alphaOff val="-4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CO" sz="1500" b="0" i="0" kern="1200" dirty="0"/>
            <a:t>Es enfermedad laboral la contraída como resultado de la exposición a factores de riesgo inherentes a la actividad laboral o del medio en el que el trabajador se ha visto obligado a trabajar</a:t>
          </a:r>
          <a:endParaRPr lang="es-CO" sz="1500" b="0" kern="1200" dirty="0">
            <a:latin typeface="+mj-lt"/>
          </a:endParaRPr>
        </a:p>
      </dsp:txBody>
      <dsp:txXfrm>
        <a:off x="3520315" y="1247495"/>
        <a:ext cx="2210376" cy="241637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2018/04/03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2018/04/03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2018/04/03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CO" dirty="0"/>
              <a:t>ENFERMEDAD </a:t>
            </a:r>
            <a:br>
              <a:rPr lang="es-CO" dirty="0"/>
            </a:br>
            <a:r>
              <a:rPr lang="es-CO" dirty="0"/>
              <a:t>LABORAL</a:t>
            </a:r>
            <a:br>
              <a:rPr lang="es-CO" dirty="0"/>
            </a:br>
            <a:r>
              <a:rPr lang="es-CO" dirty="0"/>
              <a:t> </a:t>
            </a:r>
          </a:p>
        </p:txBody>
      </p:sp>
      <p:sp>
        <p:nvSpPr>
          <p:cNvPr id="3" name="Subtítulo 2"/>
          <p:cNvSpPr>
            <a:spLocks noGrp="1"/>
          </p:cNvSpPr>
          <p:nvPr>
            <p:ph type="subTitle" idx="1"/>
          </p:nvPr>
        </p:nvSpPr>
        <p:spPr/>
        <p:txBody>
          <a:bodyPr>
            <a:noAutofit/>
          </a:bodyPr>
          <a:lstStyle/>
          <a:p>
            <a:pPr algn="ctr"/>
            <a:r>
              <a:rPr lang="es-CO" sz="2000" dirty="0"/>
              <a:t>DECRETO 1477 DE 2014 </a:t>
            </a:r>
          </a:p>
          <a:p>
            <a:pPr algn="ctr"/>
            <a:r>
              <a:rPr lang="es-CO" sz="2000" dirty="0"/>
              <a:t>1562 DE 2012</a:t>
            </a:r>
          </a:p>
          <a:p>
            <a:pPr algn="ctr"/>
            <a:endParaRPr lang="es-CO" sz="2000" dirty="0"/>
          </a:p>
          <a:p>
            <a:pPr algn="ctr"/>
            <a:r>
              <a:rPr lang="es-CO" sz="2000" dirty="0"/>
              <a:t>ESTHER MILENA BENALCAZAR CORTES </a:t>
            </a:r>
          </a:p>
          <a:p>
            <a:pPr algn="ctr"/>
            <a:r>
              <a:rPr lang="es-CO" sz="2000" dirty="0"/>
              <a:t>PROFESIONAL SALUD OCUPACIONAL O SEGURIDAD Y SALUD EN EL TRABAJO </a:t>
            </a:r>
          </a:p>
          <a:p>
            <a:pPr algn="ctr"/>
            <a:r>
              <a:rPr lang="es-CO" sz="2000" dirty="0"/>
              <a:t>Resolución 0073  Octubre 9 de 2017</a:t>
            </a:r>
          </a:p>
        </p:txBody>
      </p:sp>
    </p:spTree>
    <p:extLst>
      <p:ext uri="{BB962C8B-B14F-4D97-AF65-F5344CB8AC3E}">
        <p14:creationId xmlns:p14="http://schemas.microsoft.com/office/powerpoint/2010/main" val="46902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5786" y="1142984"/>
            <a:ext cx="7358114" cy="4143404"/>
          </a:xfrm>
          <a:prstGeom prst="rect">
            <a:avLst/>
          </a:prstGeom>
        </p:spPr>
        <p:txBody>
          <a:bodyPr wrap="square" lIns="0" tIns="0" rIns="0" bIns="0" rtlCol="0">
            <a:noAutofit/>
          </a:bodyPr>
          <a:lstStyle/>
          <a:p>
            <a:pPr marL="12700">
              <a:lnSpc>
                <a:spcPts val="3779"/>
              </a:lnSpc>
              <a:spcBef>
                <a:spcPts val="189"/>
              </a:spcBef>
            </a:pPr>
            <a:r>
              <a:rPr lang="es-CO" sz="3600" dirty="0"/>
              <a:t>La  tabla establece  cinco factores de riesgo ocupacional para la prevención de las enfermedades: </a:t>
            </a:r>
          </a:p>
          <a:p>
            <a:pPr marL="12700">
              <a:lnSpc>
                <a:spcPts val="3779"/>
              </a:lnSpc>
              <a:spcBef>
                <a:spcPts val="189"/>
              </a:spcBef>
              <a:buFont typeface="Arial" pitchFamily="34" charset="0"/>
              <a:buChar char="•"/>
            </a:pPr>
            <a:r>
              <a:rPr lang="es-CO" sz="3600" dirty="0"/>
              <a:t>  Químicos, </a:t>
            </a:r>
          </a:p>
          <a:p>
            <a:pPr marL="12700">
              <a:lnSpc>
                <a:spcPts val="3779"/>
              </a:lnSpc>
              <a:spcBef>
                <a:spcPts val="189"/>
              </a:spcBef>
              <a:buFont typeface="Arial" pitchFamily="34" charset="0"/>
              <a:buChar char="•"/>
            </a:pPr>
            <a:r>
              <a:rPr lang="es-CO" sz="3600" dirty="0"/>
              <a:t>  Físicos, </a:t>
            </a:r>
          </a:p>
          <a:p>
            <a:pPr marL="12700">
              <a:lnSpc>
                <a:spcPts val="3779"/>
              </a:lnSpc>
              <a:spcBef>
                <a:spcPts val="189"/>
              </a:spcBef>
              <a:buFont typeface="Arial" pitchFamily="34" charset="0"/>
              <a:buChar char="•"/>
            </a:pPr>
            <a:r>
              <a:rPr lang="es-CO" sz="3600" dirty="0"/>
              <a:t>  Biológicos, </a:t>
            </a:r>
          </a:p>
          <a:p>
            <a:pPr marL="12700">
              <a:lnSpc>
                <a:spcPts val="3779"/>
              </a:lnSpc>
              <a:spcBef>
                <a:spcPts val="189"/>
              </a:spcBef>
              <a:buFont typeface="Arial" pitchFamily="34" charset="0"/>
              <a:buChar char="•"/>
            </a:pPr>
            <a:r>
              <a:rPr lang="es-CO" sz="3600" dirty="0"/>
              <a:t>  Psicosociales</a:t>
            </a:r>
          </a:p>
          <a:p>
            <a:pPr marL="12700">
              <a:lnSpc>
                <a:spcPts val="3779"/>
              </a:lnSpc>
              <a:spcBef>
                <a:spcPts val="189"/>
              </a:spcBef>
              <a:buFont typeface="Arial" pitchFamily="34" charset="0"/>
              <a:buChar char="•"/>
            </a:pPr>
            <a:r>
              <a:rPr lang="es-CO" sz="3600" dirty="0"/>
              <a:t>  Agentes ergonómicos.</a:t>
            </a:r>
            <a:endParaRPr sz="3600" dirty="0">
              <a:solidFill>
                <a:schemeClr val="accent1">
                  <a:lumMod val="75000"/>
                </a:schemeClr>
              </a:solidFill>
              <a:latin typeface="Arial"/>
              <a:cs typeface="Arial"/>
            </a:endParaRPr>
          </a:p>
        </p:txBody>
      </p:sp>
    </p:spTree>
    <p:extLst>
      <p:ext uri="{BB962C8B-B14F-4D97-AF65-F5344CB8AC3E}">
        <p14:creationId xmlns:p14="http://schemas.microsoft.com/office/powerpoint/2010/main" val="200232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9786" y="1142984"/>
            <a:ext cx="7358114" cy="4143404"/>
          </a:xfrm>
          <a:prstGeom prst="rect">
            <a:avLst/>
          </a:prstGeom>
        </p:spPr>
        <p:txBody>
          <a:bodyPr wrap="square" lIns="0" tIns="0" rIns="0" bIns="0" rtlCol="0">
            <a:noAutofit/>
          </a:bodyPr>
          <a:lstStyle/>
          <a:p>
            <a:pPr marL="12700">
              <a:lnSpc>
                <a:spcPts val="3779"/>
              </a:lnSpc>
              <a:spcBef>
                <a:spcPts val="189"/>
              </a:spcBef>
            </a:pPr>
            <a:r>
              <a:rPr lang="es-CO" sz="3600" b="1" dirty="0"/>
              <a:t>Agentes Químicos</a:t>
            </a:r>
            <a:r>
              <a:rPr lang="es-CO" sz="3600" dirty="0"/>
              <a:t>: </a:t>
            </a:r>
          </a:p>
          <a:p>
            <a:pPr marL="12700">
              <a:lnSpc>
                <a:spcPts val="3779"/>
              </a:lnSpc>
              <a:spcBef>
                <a:spcPts val="189"/>
              </a:spcBef>
            </a:pPr>
            <a:r>
              <a:rPr lang="es-CO" sz="3600" dirty="0"/>
              <a:t>ocupaciones e industrias se mencionan las más representativas labores en: minas, canteras, industria textil, preparación de pieles, en la industria química y farmacéutica, que ocasionan </a:t>
            </a:r>
            <a:r>
              <a:rPr lang="es-CO" sz="4000" b="1" i="1" dirty="0"/>
              <a:t>250 </a:t>
            </a:r>
            <a:r>
              <a:rPr lang="es-CO" sz="2800" b="1" i="1" dirty="0"/>
              <a:t>ENFERMEDADES</a:t>
            </a:r>
            <a:endParaRPr sz="3600" b="1" i="1" dirty="0">
              <a:solidFill>
                <a:schemeClr val="accent1">
                  <a:lumMod val="75000"/>
                </a:schemeClr>
              </a:solidFill>
              <a:latin typeface="Arial"/>
              <a:cs typeface="Arial"/>
            </a:endParaRPr>
          </a:p>
        </p:txBody>
      </p:sp>
    </p:spTree>
    <p:extLst>
      <p:ext uri="{BB962C8B-B14F-4D97-AF65-F5344CB8AC3E}">
        <p14:creationId xmlns:p14="http://schemas.microsoft.com/office/powerpoint/2010/main" val="69954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785786" y="1129130"/>
            <a:ext cx="7358114" cy="4143404"/>
          </a:xfrm>
          <a:prstGeom prst="rect">
            <a:avLst/>
          </a:prstGeom>
        </p:spPr>
        <p:txBody>
          <a:bodyPr wrap="square" lIns="0" tIns="0" rIns="0" bIns="0" rtlCol="0">
            <a:noAutofit/>
          </a:bodyPr>
          <a:lstStyle/>
          <a:p>
            <a:pPr marL="12700">
              <a:lnSpc>
                <a:spcPts val="3779"/>
              </a:lnSpc>
              <a:spcBef>
                <a:spcPts val="189"/>
              </a:spcBef>
            </a:pPr>
            <a:r>
              <a:rPr lang="es-CO" sz="3600" b="1" dirty="0"/>
              <a:t>Agentes Físicos:</a:t>
            </a:r>
          </a:p>
          <a:p>
            <a:pPr marL="12700">
              <a:lnSpc>
                <a:spcPts val="3779"/>
              </a:lnSpc>
              <a:spcBef>
                <a:spcPts val="189"/>
              </a:spcBef>
            </a:pPr>
            <a:r>
              <a:rPr lang="es-CO" sz="2800" b="1" dirty="0"/>
              <a:t> </a:t>
            </a:r>
            <a:r>
              <a:rPr lang="es-CO" sz="2800" dirty="0"/>
              <a:t>EL ruido, las vibraciones transmitidas a las extremidades superiores por maquinarias y herramientas, los trabajos a la intemperie que exponen a la radiaciones ionizantes y ópticas, ultravioletas, infrarroja y láser, temperaturas externas de calor y frío. </a:t>
            </a:r>
            <a:r>
              <a:rPr lang="es-CO" sz="2800" b="1" dirty="0"/>
              <a:t>FUERON CATALOGADAS 67 ENFERMEDADES</a:t>
            </a:r>
            <a:r>
              <a:rPr lang="es-CO" sz="2800" dirty="0"/>
              <a:t>.</a:t>
            </a:r>
            <a:endParaRPr sz="2800" dirty="0">
              <a:solidFill>
                <a:schemeClr val="accent1">
                  <a:lumMod val="75000"/>
                </a:schemeClr>
              </a:solidFill>
              <a:latin typeface="Arial"/>
              <a:cs typeface="Arial"/>
            </a:endParaRPr>
          </a:p>
        </p:txBody>
      </p:sp>
    </p:spTree>
    <p:extLst>
      <p:ext uri="{BB962C8B-B14F-4D97-AF65-F5344CB8AC3E}">
        <p14:creationId xmlns:p14="http://schemas.microsoft.com/office/powerpoint/2010/main" val="378237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785786" y="1142984"/>
            <a:ext cx="7358114" cy="4143404"/>
          </a:xfrm>
          <a:prstGeom prst="rect">
            <a:avLst/>
          </a:prstGeom>
        </p:spPr>
        <p:txBody>
          <a:bodyPr wrap="square" lIns="0" tIns="0" rIns="0" bIns="0" rtlCol="0">
            <a:noAutofit/>
          </a:bodyPr>
          <a:lstStyle/>
          <a:p>
            <a:pPr marL="12700">
              <a:lnSpc>
                <a:spcPts val="3779"/>
              </a:lnSpc>
              <a:spcBef>
                <a:spcPts val="189"/>
              </a:spcBef>
            </a:pPr>
            <a:r>
              <a:rPr lang="es-CO" sz="3600" b="1" dirty="0"/>
              <a:t>Agentes Biólogos</a:t>
            </a:r>
            <a:r>
              <a:rPr lang="es-CO" sz="3600" dirty="0"/>
              <a:t>:</a:t>
            </a:r>
          </a:p>
          <a:p>
            <a:pPr marL="12700">
              <a:lnSpc>
                <a:spcPts val="3779"/>
              </a:lnSpc>
              <a:spcBef>
                <a:spcPts val="189"/>
              </a:spcBef>
            </a:pPr>
            <a:r>
              <a:rPr lang="es-CO" sz="3600" dirty="0"/>
              <a:t>los microorganismos, virus y hongos, que ocasionan </a:t>
            </a:r>
            <a:r>
              <a:rPr lang="es-CO" sz="3600" b="1" dirty="0"/>
              <a:t>20 ENFERMEDADES </a:t>
            </a:r>
            <a:r>
              <a:rPr lang="es-CO" sz="3600" dirty="0"/>
              <a:t>como el tétano, tuberculosis, dengue, fiebre amarilla, hepatitis virales, enfermedad pulmonar, dermatosis, rinitis alérgicas y en algunos casos hasta asma.</a:t>
            </a:r>
            <a:endParaRPr sz="3600" dirty="0">
              <a:solidFill>
                <a:schemeClr val="accent1">
                  <a:lumMod val="75000"/>
                </a:schemeClr>
              </a:solidFill>
              <a:latin typeface="Arial"/>
              <a:cs typeface="Arial"/>
            </a:endParaRPr>
          </a:p>
        </p:txBody>
      </p:sp>
    </p:spTree>
    <p:extLst>
      <p:ext uri="{BB962C8B-B14F-4D97-AF65-F5344CB8AC3E}">
        <p14:creationId xmlns:p14="http://schemas.microsoft.com/office/powerpoint/2010/main" val="115157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5786" y="1142984"/>
            <a:ext cx="7358114" cy="4143404"/>
          </a:xfrm>
          <a:prstGeom prst="rect">
            <a:avLst/>
          </a:prstGeom>
        </p:spPr>
        <p:txBody>
          <a:bodyPr wrap="square" lIns="0" tIns="0" rIns="0" bIns="0" rtlCol="0">
            <a:noAutofit/>
          </a:bodyPr>
          <a:lstStyle/>
          <a:p>
            <a:pPr marL="12700">
              <a:lnSpc>
                <a:spcPts val="3779"/>
              </a:lnSpc>
              <a:spcBef>
                <a:spcPts val="189"/>
              </a:spcBef>
            </a:pPr>
            <a:r>
              <a:rPr lang="es-CO" sz="3600" b="1" dirty="0"/>
              <a:t>Riesgos psicosociales</a:t>
            </a:r>
            <a:r>
              <a:rPr lang="es-CO" sz="3200" dirty="0"/>
              <a:t>: </a:t>
            </a:r>
          </a:p>
          <a:p>
            <a:pPr marL="12700">
              <a:lnSpc>
                <a:spcPts val="3779"/>
              </a:lnSpc>
              <a:spcBef>
                <a:spcPts val="189"/>
              </a:spcBef>
            </a:pPr>
            <a:r>
              <a:rPr lang="es-CO" sz="2800" dirty="0"/>
              <a:t>Esfuerzo físico que demanda la ocupación, jornadas laborales extenuantes, movimientos repetitivos y posiciones forzadas que ocasionan </a:t>
            </a:r>
            <a:r>
              <a:rPr lang="es-CO" sz="2800" b="1" dirty="0"/>
              <a:t>25 ENFERMEDADES </a:t>
            </a:r>
            <a:r>
              <a:rPr lang="es-CO" sz="2800" dirty="0"/>
              <a:t>sobresaliendo los trastornos de pánico y ansiedad, estrés, úlcera y gastritis crónica.</a:t>
            </a:r>
            <a:endParaRPr sz="2800" dirty="0">
              <a:solidFill>
                <a:schemeClr val="accent1">
                  <a:lumMod val="75000"/>
                </a:schemeClr>
              </a:solidFill>
              <a:latin typeface="Arial"/>
              <a:cs typeface="Arial"/>
            </a:endParaRPr>
          </a:p>
        </p:txBody>
      </p:sp>
    </p:spTree>
    <p:extLst>
      <p:ext uri="{BB962C8B-B14F-4D97-AF65-F5344CB8AC3E}">
        <p14:creationId xmlns:p14="http://schemas.microsoft.com/office/powerpoint/2010/main" val="354195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785786" y="1142984"/>
            <a:ext cx="7358114" cy="4143404"/>
          </a:xfrm>
          <a:prstGeom prst="rect">
            <a:avLst/>
          </a:prstGeom>
        </p:spPr>
        <p:txBody>
          <a:bodyPr wrap="square" lIns="0" tIns="0" rIns="0" bIns="0" rtlCol="0">
            <a:noAutofit/>
          </a:bodyPr>
          <a:lstStyle/>
          <a:p>
            <a:pPr marL="12700">
              <a:lnSpc>
                <a:spcPts val="3779"/>
              </a:lnSpc>
              <a:spcBef>
                <a:spcPts val="189"/>
              </a:spcBef>
            </a:pPr>
            <a:r>
              <a:rPr lang="es-CO" sz="3600" b="1" dirty="0"/>
              <a:t>Agentes Ergonómicos</a:t>
            </a:r>
            <a:r>
              <a:rPr lang="es-CO" sz="3600" dirty="0"/>
              <a:t>:</a:t>
            </a:r>
          </a:p>
          <a:p>
            <a:pPr marL="12700">
              <a:lnSpc>
                <a:spcPts val="3779"/>
              </a:lnSpc>
              <a:spcBef>
                <a:spcPts val="189"/>
              </a:spcBef>
            </a:pPr>
            <a:r>
              <a:rPr lang="es-CO" sz="2800" dirty="0"/>
              <a:t>Producto de los movimientos repetitivos como actividades que involucren posiciones forzadas o vibraciones se </a:t>
            </a:r>
            <a:r>
              <a:rPr lang="es-CO" sz="2800" b="1" dirty="0"/>
              <a:t>DETERMINARON 63 ENFERMEDADES </a:t>
            </a:r>
            <a:r>
              <a:rPr lang="es-CO" sz="2800" dirty="0"/>
              <a:t>que afectan los tejidos blandos, lesiones de hombro, tendinitis, síndrome del manguito rotador y trastornos de disco cervical y lumbar.</a:t>
            </a:r>
            <a:endParaRPr sz="2800" dirty="0">
              <a:solidFill>
                <a:schemeClr val="accent1">
                  <a:lumMod val="75000"/>
                </a:schemeClr>
              </a:solidFill>
              <a:latin typeface="Arial"/>
              <a:cs typeface="Arial"/>
            </a:endParaRPr>
          </a:p>
        </p:txBody>
      </p:sp>
    </p:spTree>
    <p:extLst>
      <p:ext uri="{BB962C8B-B14F-4D97-AF65-F5344CB8AC3E}">
        <p14:creationId xmlns:p14="http://schemas.microsoft.com/office/powerpoint/2010/main" val="119615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DEFINICION </a:t>
            </a:r>
          </a:p>
        </p:txBody>
      </p:sp>
      <p:sp>
        <p:nvSpPr>
          <p:cNvPr id="3" name="Marcador de contenido 2"/>
          <p:cNvSpPr>
            <a:spLocks noGrp="1"/>
          </p:cNvSpPr>
          <p:nvPr>
            <p:ph sz="half" idx="1"/>
          </p:nvPr>
        </p:nvSpPr>
        <p:spPr/>
        <p:txBody>
          <a:bodyPr/>
          <a:lstStyle/>
          <a:p>
            <a:r>
              <a:rPr lang="es-CO" dirty="0"/>
              <a:t>Síndrome del </a:t>
            </a:r>
            <a:r>
              <a:rPr lang="es-CO" b="1" dirty="0"/>
              <a:t>túnel</a:t>
            </a:r>
            <a:r>
              <a:rPr lang="es-CO" dirty="0"/>
              <a:t> carpiano. Es una afección en la cual existe una presión excesiva en el nervio mediano. Este es el nervio en la muñeca que permite la sensibilidad y el movimiento a partes de la mano. El síndrome del </a:t>
            </a:r>
            <a:r>
              <a:rPr lang="es-CO" b="1" dirty="0"/>
              <a:t>túnel</a:t>
            </a:r>
            <a:r>
              <a:rPr lang="es-CO" dirty="0"/>
              <a:t> carpiano puede provocar entumecimiento, hormigueo, debilidad, o daño muscular en la mano y dedos </a:t>
            </a:r>
          </a:p>
        </p:txBody>
      </p:sp>
      <p:pic>
        <p:nvPicPr>
          <p:cNvPr id="1030" name="Picture 6" descr="Resultado de imag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769351" y="4981296"/>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5755651" y="2754053"/>
            <a:ext cx="2395470" cy="3970318"/>
          </a:xfrm>
          <a:prstGeom prst="rect">
            <a:avLst/>
          </a:prstGeom>
        </p:spPr>
        <p:txBody>
          <a:bodyPr wrap="square">
            <a:spAutoFit/>
          </a:bodyPr>
          <a:lstStyle/>
          <a:p>
            <a:r>
              <a:rPr lang="es-CO" dirty="0">
                <a:solidFill>
                  <a:srgbClr val="222222"/>
                </a:solidFill>
                <a:latin typeface="arial" panose="020B0604020202020204" pitchFamily="34" charset="0"/>
              </a:rPr>
              <a:t>El </a:t>
            </a:r>
            <a:r>
              <a:rPr lang="es-CO" b="1" dirty="0">
                <a:solidFill>
                  <a:srgbClr val="222222"/>
                </a:solidFill>
                <a:latin typeface="arial" panose="020B0604020202020204" pitchFamily="34" charset="0"/>
              </a:rPr>
              <a:t>manguito</a:t>
            </a:r>
            <a:r>
              <a:rPr lang="es-CO" dirty="0">
                <a:solidFill>
                  <a:srgbClr val="222222"/>
                </a:solidFill>
                <a:latin typeface="arial" panose="020B0604020202020204" pitchFamily="34" charset="0"/>
              </a:rPr>
              <a:t> de los </a:t>
            </a:r>
            <a:r>
              <a:rPr lang="es-CO" b="1" dirty="0">
                <a:solidFill>
                  <a:srgbClr val="222222"/>
                </a:solidFill>
                <a:latin typeface="arial" panose="020B0604020202020204" pitchFamily="34" charset="0"/>
              </a:rPr>
              <a:t>rotadores</a:t>
            </a:r>
            <a:r>
              <a:rPr lang="es-CO" dirty="0">
                <a:solidFill>
                  <a:srgbClr val="222222"/>
                </a:solidFill>
                <a:latin typeface="arial" panose="020B0604020202020204" pitchFamily="34" charset="0"/>
              </a:rPr>
              <a:t> es un término anatómico aplicado al conjunto de músculos y tendones que proporcionan estabilidad al hombro. Todos estos músculos conectan la escápula con la cabeza del húmero, formando un puño en la articulación.</a:t>
            </a:r>
            <a:endParaRPr lang="es-CO" dirty="0"/>
          </a:p>
        </p:txBody>
      </p:sp>
      <p:pic>
        <p:nvPicPr>
          <p:cNvPr id="1032" name="Picture 8" descr="Resultado de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722" y="3000837"/>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66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4198" y="1119113"/>
            <a:ext cx="4009622" cy="2308324"/>
          </a:xfrm>
          <a:prstGeom prst="rect">
            <a:avLst/>
          </a:prstGeom>
        </p:spPr>
        <p:txBody>
          <a:bodyPr wrap="square">
            <a:spAutoFit/>
          </a:bodyPr>
          <a:lstStyle/>
          <a:p>
            <a:r>
              <a:rPr lang="es-CO" b="1" dirty="0">
                <a:solidFill>
                  <a:srgbClr val="222222"/>
                </a:solidFill>
                <a:latin typeface="arial" panose="020B0604020202020204" pitchFamily="34" charset="0"/>
              </a:rPr>
              <a:t>Hernia discal</a:t>
            </a:r>
            <a:r>
              <a:rPr lang="es-CO" dirty="0">
                <a:solidFill>
                  <a:srgbClr val="222222"/>
                </a:solidFill>
                <a:latin typeface="arial" panose="020B0604020202020204" pitchFamily="34" charset="0"/>
              </a:rPr>
              <a:t>. ... La </a:t>
            </a:r>
            <a:r>
              <a:rPr lang="es-CO" b="1" dirty="0">
                <a:solidFill>
                  <a:srgbClr val="222222"/>
                </a:solidFill>
                <a:latin typeface="arial" panose="020B0604020202020204" pitchFamily="34" charset="0"/>
              </a:rPr>
              <a:t>hernia discal</a:t>
            </a:r>
            <a:r>
              <a:rPr lang="es-CO" dirty="0">
                <a:solidFill>
                  <a:srgbClr val="222222"/>
                </a:solidFill>
                <a:latin typeface="arial" panose="020B0604020202020204" pitchFamily="34" charset="0"/>
              </a:rPr>
              <a:t> es una enfermedad en la que parte del disco intervertebral (núcleo pulposo), que se encuentra entre las vértebras, se desplaza hacia la raíz nerviosa, la presiona y produce lesiones neurológicas derivadas de esta lesión.</a:t>
            </a:r>
            <a:endParaRPr lang="es-CO" dirty="0"/>
          </a:p>
        </p:txBody>
      </p:sp>
      <p:sp>
        <p:nvSpPr>
          <p:cNvPr id="4" name="Rectángulo 3"/>
          <p:cNvSpPr/>
          <p:nvPr/>
        </p:nvSpPr>
        <p:spPr>
          <a:xfrm>
            <a:off x="4803820" y="2550274"/>
            <a:ext cx="6096000" cy="1754326"/>
          </a:xfrm>
          <a:prstGeom prst="rect">
            <a:avLst/>
          </a:prstGeom>
        </p:spPr>
        <p:txBody>
          <a:bodyPr>
            <a:spAutoFit/>
          </a:bodyPr>
          <a:lstStyle/>
          <a:p>
            <a:r>
              <a:rPr lang="es-CO" dirty="0">
                <a:solidFill>
                  <a:srgbClr val="222222"/>
                </a:solidFill>
                <a:latin typeface="arial" panose="020B0604020202020204" pitchFamily="34" charset="0"/>
              </a:rPr>
              <a:t>El </a:t>
            </a:r>
            <a:r>
              <a:rPr lang="es-CO" b="1" dirty="0">
                <a:solidFill>
                  <a:srgbClr val="222222"/>
                </a:solidFill>
                <a:latin typeface="arial" panose="020B0604020202020204" pitchFamily="34" charset="0"/>
              </a:rPr>
              <a:t>estrés laboral</a:t>
            </a:r>
            <a:r>
              <a:rPr lang="es-CO" dirty="0">
                <a:solidFill>
                  <a:srgbClr val="222222"/>
                </a:solidFill>
                <a:latin typeface="arial" panose="020B0604020202020204" pitchFamily="34" charset="0"/>
              </a:rPr>
              <a:t> o </a:t>
            </a:r>
            <a:r>
              <a:rPr lang="es-CO" b="1" dirty="0">
                <a:solidFill>
                  <a:srgbClr val="222222"/>
                </a:solidFill>
                <a:latin typeface="arial" panose="020B0604020202020204" pitchFamily="34" charset="0"/>
              </a:rPr>
              <a:t>estrés</a:t>
            </a:r>
            <a:r>
              <a:rPr lang="es-CO" dirty="0">
                <a:solidFill>
                  <a:srgbClr val="222222"/>
                </a:solidFill>
                <a:latin typeface="arial" panose="020B0604020202020204" pitchFamily="34" charset="0"/>
              </a:rPr>
              <a:t> en el trabajo es un tipo de </a:t>
            </a:r>
            <a:r>
              <a:rPr lang="es-CO" b="1" dirty="0">
                <a:solidFill>
                  <a:srgbClr val="222222"/>
                </a:solidFill>
                <a:latin typeface="arial" panose="020B0604020202020204" pitchFamily="34" charset="0"/>
              </a:rPr>
              <a:t>estrés</a:t>
            </a:r>
            <a:r>
              <a:rPr lang="es-CO" dirty="0">
                <a:solidFill>
                  <a:srgbClr val="222222"/>
                </a:solidFill>
                <a:latin typeface="arial" panose="020B0604020202020204" pitchFamily="34" charset="0"/>
              </a:rPr>
              <a:t> propio de las sociedades industrializadas, en las que la creciente presión en el entorno </a:t>
            </a:r>
            <a:r>
              <a:rPr lang="es-CO" b="1" dirty="0">
                <a:solidFill>
                  <a:srgbClr val="222222"/>
                </a:solidFill>
                <a:latin typeface="arial" panose="020B0604020202020204" pitchFamily="34" charset="0"/>
              </a:rPr>
              <a:t>laboral </a:t>
            </a:r>
            <a:r>
              <a:rPr lang="es-CO" dirty="0">
                <a:solidFill>
                  <a:srgbClr val="222222"/>
                </a:solidFill>
                <a:latin typeface="arial" panose="020B0604020202020204" pitchFamily="34" charset="0"/>
              </a:rPr>
              <a:t>puede provocar la saturación física o mental del trabajador, generando diversas consecuencias que no sólo afectan a su salud, sino también a la de su entorno mas cercano.</a:t>
            </a:r>
            <a:endParaRPr lang="es-CO" dirty="0"/>
          </a:p>
        </p:txBody>
      </p:sp>
    </p:spTree>
    <p:extLst>
      <p:ext uri="{BB962C8B-B14F-4D97-AF65-F5344CB8AC3E}">
        <p14:creationId xmlns:p14="http://schemas.microsoft.com/office/powerpoint/2010/main" val="330274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6924" y="378270"/>
            <a:ext cx="6096000" cy="3231654"/>
          </a:xfrm>
          <a:prstGeom prst="rect">
            <a:avLst/>
          </a:prstGeom>
        </p:spPr>
        <p:txBody>
          <a:bodyPr>
            <a:spAutoFit/>
          </a:bodyPr>
          <a:lstStyle/>
          <a:p>
            <a:r>
              <a:rPr lang="es-CO" sz="2400" b="1" dirty="0"/>
              <a:t>Las dermatosis profesionales </a:t>
            </a:r>
            <a:r>
              <a:rPr lang="es-CO" dirty="0"/>
              <a:t>son las afecciones cutáneas producidas como consecuencia de la actividad laboral o cuando esta sea un factor que contribuye al desarrollo de la patología. La importancia de esta enfermedad se refleja en la repercusión a nivel económico y son necesarias medidas para prevenirlas así como medidas legales que deberían proteger al trabajador. Se hace una revisión acerca de la incidencia, clasificación, diagnóstico y prevención de la enfermedad. Palabras clave: Dermatosis profesionales, dermatosis ocupacionales, dermatitis de contacto</a:t>
            </a:r>
          </a:p>
        </p:txBody>
      </p:sp>
      <p:sp>
        <p:nvSpPr>
          <p:cNvPr id="3" name="Rectángulo 2"/>
          <p:cNvSpPr/>
          <p:nvPr/>
        </p:nvSpPr>
        <p:spPr>
          <a:xfrm rot="21275867">
            <a:off x="4516192" y="3517591"/>
            <a:ext cx="6096000" cy="1785104"/>
          </a:xfrm>
          <a:prstGeom prst="rect">
            <a:avLst/>
          </a:prstGeom>
        </p:spPr>
        <p:txBody>
          <a:bodyPr>
            <a:spAutoFit/>
          </a:bodyPr>
          <a:lstStyle/>
          <a:p>
            <a:r>
              <a:rPr lang="es-CO" sz="2000" b="1" dirty="0">
                <a:solidFill>
                  <a:srgbClr val="222222"/>
                </a:solidFill>
                <a:latin typeface="arial" panose="020B0604020202020204" pitchFamily="34" charset="0"/>
              </a:rPr>
              <a:t>La rinitis alérgica</a:t>
            </a:r>
            <a:r>
              <a:rPr lang="es-CO" dirty="0">
                <a:solidFill>
                  <a:srgbClr val="222222"/>
                </a:solidFill>
                <a:latin typeface="arial" panose="020B0604020202020204" pitchFamily="34" charset="0"/>
              </a:rPr>
              <a:t> es una enfermedad inflamatoria crónica de la mucosa nasal mediada por anticuerpos </a:t>
            </a:r>
            <a:r>
              <a:rPr lang="es-CO" dirty="0" err="1">
                <a:solidFill>
                  <a:srgbClr val="222222"/>
                </a:solidFill>
                <a:latin typeface="arial" panose="020B0604020202020204" pitchFamily="34" charset="0"/>
              </a:rPr>
              <a:t>IgE</a:t>
            </a:r>
            <a:r>
              <a:rPr lang="es-CO" dirty="0">
                <a:solidFill>
                  <a:srgbClr val="222222"/>
                </a:solidFill>
                <a:latin typeface="arial" panose="020B0604020202020204" pitchFamily="34" charset="0"/>
              </a:rPr>
              <a:t> </a:t>
            </a:r>
            <a:r>
              <a:rPr lang="es-CO" dirty="0" err="1">
                <a:solidFill>
                  <a:srgbClr val="222222"/>
                </a:solidFill>
                <a:latin typeface="arial" panose="020B0604020202020204" pitchFamily="34" charset="0"/>
              </a:rPr>
              <a:t>alergeno</a:t>
            </a:r>
            <a:r>
              <a:rPr lang="es-CO" dirty="0">
                <a:solidFill>
                  <a:srgbClr val="222222"/>
                </a:solidFill>
                <a:latin typeface="arial" panose="020B0604020202020204" pitchFamily="34" charset="0"/>
              </a:rPr>
              <a:t>-específicos, con participación de diversas células, </a:t>
            </a:r>
            <a:r>
              <a:rPr lang="es-CO" dirty="0" err="1">
                <a:solidFill>
                  <a:srgbClr val="222222"/>
                </a:solidFill>
                <a:latin typeface="arial" panose="020B0604020202020204" pitchFamily="34" charset="0"/>
              </a:rPr>
              <a:t>citocinas</a:t>
            </a:r>
            <a:r>
              <a:rPr lang="es-CO" dirty="0">
                <a:solidFill>
                  <a:srgbClr val="222222"/>
                </a:solidFill>
                <a:latin typeface="arial" panose="020B0604020202020204" pitchFamily="34" charset="0"/>
              </a:rPr>
              <a:t> y mediadores, cuyos síntomas principales, desencadenados por la exposición a </a:t>
            </a:r>
            <a:r>
              <a:rPr lang="es-CO" dirty="0" err="1">
                <a:solidFill>
                  <a:srgbClr val="222222"/>
                </a:solidFill>
                <a:latin typeface="arial" panose="020B0604020202020204" pitchFamily="34" charset="0"/>
              </a:rPr>
              <a:t>alergenos</a:t>
            </a:r>
            <a:r>
              <a:rPr lang="es-CO" dirty="0">
                <a:solidFill>
                  <a:srgbClr val="222222"/>
                </a:solidFill>
                <a:latin typeface="arial" panose="020B0604020202020204" pitchFamily="34" charset="0"/>
              </a:rPr>
              <a:t>, son la </a:t>
            </a:r>
            <a:r>
              <a:rPr lang="es-CO" dirty="0" err="1">
                <a:solidFill>
                  <a:srgbClr val="222222"/>
                </a:solidFill>
                <a:latin typeface="arial" panose="020B0604020202020204" pitchFamily="34" charset="0"/>
              </a:rPr>
              <a:t>rinorrea</a:t>
            </a:r>
            <a:r>
              <a:rPr lang="es-CO" dirty="0">
                <a:solidFill>
                  <a:srgbClr val="222222"/>
                </a:solidFill>
                <a:latin typeface="arial" panose="020B0604020202020204" pitchFamily="34" charset="0"/>
              </a:rPr>
              <a:t>, obstrucción nasal, prurito nasal </a:t>
            </a:r>
            <a:endParaRPr lang="es-CO" dirty="0"/>
          </a:p>
        </p:txBody>
      </p:sp>
    </p:spTree>
    <p:extLst>
      <p:ext uri="{BB962C8B-B14F-4D97-AF65-F5344CB8AC3E}">
        <p14:creationId xmlns:p14="http://schemas.microsoft.com/office/powerpoint/2010/main" val="3136707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220" y="0"/>
            <a:ext cx="7739174" cy="365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8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1859340"/>
            <a:ext cx="6096000" cy="3139321"/>
          </a:xfrm>
          <a:prstGeom prst="rect">
            <a:avLst/>
          </a:prstGeom>
        </p:spPr>
        <p:txBody>
          <a:bodyPr>
            <a:spAutoFit/>
          </a:bodyPr>
          <a:lstStyle/>
          <a:p>
            <a:pPr algn="just">
              <a:spcAft>
                <a:spcPts val="0"/>
              </a:spcAft>
            </a:pPr>
            <a:r>
              <a:rPr lang="es-CO" dirty="0">
                <a:solidFill>
                  <a:srgbClr val="444444"/>
                </a:solidFill>
                <a:latin typeface="Arial"/>
                <a:ea typeface="Times New Roman"/>
                <a:cs typeface="Times New Roman"/>
              </a:rPr>
              <a:t>La convicción de que el autocuidado  (Mutuo cuidado) es el mejor método para prevenir incidentes, accidentes y enfermedades laborales y el primer paso para difundir una cultura de prevención. Además de conseguir un cambio de actitud voluntario es la solución a largo plazo. </a:t>
            </a:r>
          </a:p>
          <a:p>
            <a:pPr algn="just">
              <a:spcAft>
                <a:spcPts val="0"/>
              </a:spcAft>
            </a:pPr>
            <a:r>
              <a:rPr lang="es-CO" dirty="0">
                <a:solidFill>
                  <a:srgbClr val="444444"/>
                </a:solidFill>
                <a:latin typeface="Arial"/>
                <a:ea typeface="Times New Roman"/>
                <a:cs typeface="Times New Roman"/>
              </a:rPr>
              <a:t>La prevención debe convertirse en algo natural para el ser humano. En el mayor porcentaje de ocurrencia los accidentes laborales son generados por malas conductas (o actitudes) del trabajador. Podemos deducir entonces que un cambio de actitud evitaría más accidentes que las medidas de seguridad.</a:t>
            </a:r>
            <a:endParaRPr lang="es-CO" dirty="0">
              <a:latin typeface="Calibri"/>
              <a:ea typeface="Calibri"/>
              <a:cs typeface="Times New Roman"/>
            </a:endParaRPr>
          </a:p>
        </p:txBody>
      </p:sp>
      <p:sp>
        <p:nvSpPr>
          <p:cNvPr id="3" name="Rectángulo 2"/>
          <p:cNvSpPr/>
          <p:nvPr/>
        </p:nvSpPr>
        <p:spPr>
          <a:xfrm>
            <a:off x="3202546" y="658849"/>
            <a:ext cx="6096000" cy="646331"/>
          </a:xfrm>
          <a:prstGeom prst="rect">
            <a:avLst/>
          </a:prstGeom>
        </p:spPr>
        <p:txBody>
          <a:bodyPr>
            <a:spAutoFit/>
          </a:bodyPr>
          <a:lstStyle/>
          <a:p>
            <a:pPr>
              <a:spcAft>
                <a:spcPts val="0"/>
              </a:spcAft>
            </a:pPr>
            <a:r>
              <a:rPr lang="es-CO" b="1" dirty="0">
                <a:solidFill>
                  <a:srgbClr val="008000"/>
                </a:solidFill>
                <a:latin typeface="Arial"/>
                <a:ea typeface="Times New Roman"/>
                <a:cs typeface="Times New Roman"/>
              </a:rPr>
              <a:t>“La actitud es algo pequeño que marca la gran diferencia.” Winston Churchill</a:t>
            </a:r>
            <a:endParaRPr lang="es-CO" dirty="0">
              <a:solidFill>
                <a:srgbClr val="008000"/>
              </a:solidFill>
              <a:latin typeface="Calibri"/>
              <a:ea typeface="Calibri"/>
              <a:cs typeface="Times New Roman"/>
            </a:endParaRPr>
          </a:p>
        </p:txBody>
      </p:sp>
    </p:spTree>
    <p:extLst>
      <p:ext uri="{BB962C8B-B14F-4D97-AF65-F5344CB8AC3E}">
        <p14:creationId xmlns:p14="http://schemas.microsoft.com/office/powerpoint/2010/main" val="118522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51786" y="311119"/>
            <a:ext cx="6096000" cy="646331"/>
          </a:xfrm>
          <a:prstGeom prst="rect">
            <a:avLst/>
          </a:prstGeom>
        </p:spPr>
        <p:txBody>
          <a:bodyPr>
            <a:spAutoFit/>
          </a:bodyPr>
          <a:lstStyle/>
          <a:p>
            <a:pPr algn="ctr">
              <a:spcBef>
                <a:spcPct val="50000"/>
              </a:spcBef>
            </a:pPr>
            <a:r>
              <a:rPr lang="es-CO" dirty="0">
                <a:solidFill>
                  <a:srgbClr val="339933"/>
                </a:solidFill>
                <a:cs typeface="Arial" pitchFamily="34" charset="0"/>
              </a:rPr>
              <a:t> </a:t>
            </a:r>
            <a:r>
              <a:rPr lang="es-CO" b="1"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LEY 100 DE 1993 – SISTEMA GENERAL DE SEGURIDAD SOCIAL - ORGANIZACIÓN DEL SISTEMA</a:t>
            </a:r>
            <a:endParaRPr lang="es-ES" b="1"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 Box 4"/>
          <p:cNvSpPr txBox="1">
            <a:spLocks noChangeArrowheads="1"/>
          </p:cNvSpPr>
          <p:nvPr/>
        </p:nvSpPr>
        <p:spPr bwMode="auto">
          <a:xfrm>
            <a:off x="4107511" y="1254777"/>
            <a:ext cx="3384550" cy="514350"/>
          </a:xfrm>
          <a:prstGeom prst="rect">
            <a:avLst/>
          </a:prstGeom>
          <a:gradFill rotWithShape="1">
            <a:gsLst>
              <a:gs pos="0">
                <a:srgbClr val="5E6D76"/>
              </a:gs>
              <a:gs pos="50000">
                <a:srgbClr val="CCECFF"/>
              </a:gs>
              <a:gs pos="100000">
                <a:srgbClr val="5E6D76"/>
              </a:gs>
            </a:gsLst>
            <a:lin ang="5400000" scaled="1"/>
          </a:gradFill>
          <a:ln w="57150" cmpd="thinThick">
            <a:solidFill>
              <a:srgbClr val="000086"/>
            </a:solidFill>
            <a:miter lim="800000"/>
            <a:headEnd/>
            <a:tailEnd/>
          </a:ln>
          <a:effectLst>
            <a:prstShdw prst="shdw13" dist="53882" dir="13500000">
              <a:srgbClr val="808080">
                <a:alpha val="50000"/>
              </a:srgbClr>
            </a:prstShdw>
          </a:effectLst>
        </p:spPr>
        <p:txBody>
          <a:bodyPr>
            <a:spAutoFit/>
          </a:bodyPr>
          <a:lstStyle/>
          <a:p>
            <a:pPr algn="ctr">
              <a:spcBef>
                <a:spcPct val="50000"/>
              </a:spcBef>
            </a:pPr>
            <a:r>
              <a:rPr lang="es-ES" sz="2400" dirty="0">
                <a:latin typeface="Arial Unicode MS" pitchFamily="34" charset="-128"/>
                <a:cs typeface="Arial" pitchFamily="34" charset="0"/>
              </a:rPr>
              <a:t>S.G.S.S.I</a:t>
            </a:r>
          </a:p>
        </p:txBody>
      </p:sp>
      <p:sp>
        <p:nvSpPr>
          <p:cNvPr id="5" name="AutoShape 8" descr="Papel seda azul"/>
          <p:cNvSpPr>
            <a:spLocks noChangeArrowheads="1"/>
          </p:cNvSpPr>
          <p:nvPr/>
        </p:nvSpPr>
        <p:spPr bwMode="auto">
          <a:xfrm rot="2315420">
            <a:off x="3230506" y="1873412"/>
            <a:ext cx="431800" cy="1225550"/>
          </a:xfrm>
          <a:prstGeom prst="curvedRightArrow">
            <a:avLst>
              <a:gd name="adj1" fmla="val 56765"/>
              <a:gd name="adj2" fmla="val 113529"/>
              <a:gd name="adj3" fmla="val 33333"/>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6" name="AutoShape 9" descr="Papel seda azul"/>
          <p:cNvSpPr>
            <a:spLocks noChangeArrowheads="1"/>
          </p:cNvSpPr>
          <p:nvPr/>
        </p:nvSpPr>
        <p:spPr bwMode="auto">
          <a:xfrm rot="19284580" flipH="1">
            <a:off x="7827131" y="2067308"/>
            <a:ext cx="431800" cy="1225550"/>
          </a:xfrm>
          <a:prstGeom prst="curvedRightArrow">
            <a:avLst>
              <a:gd name="adj1" fmla="val 56765"/>
              <a:gd name="adj2" fmla="val 113529"/>
              <a:gd name="adj3" fmla="val 33333"/>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7" name="AutoShape 10" descr="Papel seda azul"/>
          <p:cNvSpPr>
            <a:spLocks noChangeArrowheads="1"/>
          </p:cNvSpPr>
          <p:nvPr/>
        </p:nvSpPr>
        <p:spPr bwMode="auto">
          <a:xfrm>
            <a:off x="5583886" y="2234628"/>
            <a:ext cx="431800" cy="865187"/>
          </a:xfrm>
          <a:prstGeom prst="downArrow">
            <a:avLst>
              <a:gd name="adj1" fmla="val 50000"/>
              <a:gd name="adj2" fmla="val 50092"/>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8" name="Text Box 5"/>
          <p:cNvSpPr txBox="1">
            <a:spLocks noChangeArrowheads="1"/>
          </p:cNvSpPr>
          <p:nvPr/>
        </p:nvSpPr>
        <p:spPr bwMode="auto">
          <a:xfrm>
            <a:off x="522164" y="3608387"/>
            <a:ext cx="2592387" cy="127952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endParaRPr lang="es-ES" sz="500" dirty="0">
              <a:latin typeface="Arial Unicode MS" pitchFamily="34" charset="-128"/>
              <a:cs typeface="Arial" charset="0"/>
            </a:endParaRPr>
          </a:p>
          <a:p>
            <a:pPr algn="ctr">
              <a:spcBef>
                <a:spcPct val="50000"/>
              </a:spcBef>
              <a:defRPr/>
            </a:pPr>
            <a:r>
              <a:rPr lang="es-ES" sz="2400" dirty="0">
                <a:latin typeface="Arial Unicode MS" pitchFamily="34" charset="-128"/>
                <a:cs typeface="Arial" charset="0"/>
              </a:rPr>
              <a:t>Sistema General en Salud</a:t>
            </a:r>
          </a:p>
          <a:p>
            <a:pPr algn="ctr">
              <a:spcBef>
                <a:spcPct val="50000"/>
              </a:spcBef>
              <a:defRPr/>
            </a:pPr>
            <a:endParaRPr lang="es-ES" sz="700" dirty="0">
              <a:latin typeface="Arial Unicode MS" pitchFamily="34" charset="-128"/>
              <a:cs typeface="Arial" charset="0"/>
            </a:endParaRPr>
          </a:p>
        </p:txBody>
      </p:sp>
      <p:sp>
        <p:nvSpPr>
          <p:cNvPr id="9" name="Text Box 7"/>
          <p:cNvSpPr txBox="1">
            <a:spLocks noChangeArrowheads="1"/>
          </p:cNvSpPr>
          <p:nvPr/>
        </p:nvSpPr>
        <p:spPr bwMode="auto">
          <a:xfrm>
            <a:off x="3671094" y="4248150"/>
            <a:ext cx="2592387" cy="1644650"/>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endParaRPr lang="es-ES" sz="500" dirty="0">
              <a:latin typeface="Arial Unicode MS" pitchFamily="34" charset="-128"/>
              <a:cs typeface="Arial" charset="0"/>
            </a:endParaRPr>
          </a:p>
          <a:p>
            <a:pPr algn="ctr">
              <a:spcBef>
                <a:spcPct val="50000"/>
              </a:spcBef>
              <a:defRPr/>
            </a:pPr>
            <a:r>
              <a:rPr lang="es-ES" sz="2400" dirty="0">
                <a:latin typeface="Arial Unicode MS" pitchFamily="34" charset="-128"/>
                <a:cs typeface="Arial" charset="0"/>
              </a:rPr>
              <a:t>Sistema General en Pensiones</a:t>
            </a:r>
          </a:p>
          <a:p>
            <a:pPr algn="ctr">
              <a:spcBef>
                <a:spcPct val="50000"/>
              </a:spcBef>
              <a:defRPr/>
            </a:pPr>
            <a:endParaRPr lang="es-ES" sz="700" dirty="0">
              <a:latin typeface="Arial Unicode MS" pitchFamily="34" charset="-128"/>
              <a:cs typeface="Arial" charset="0"/>
            </a:endParaRPr>
          </a:p>
        </p:txBody>
      </p:sp>
      <p:sp>
        <p:nvSpPr>
          <p:cNvPr id="10" name="Text Box 6"/>
          <p:cNvSpPr txBox="1">
            <a:spLocks noChangeArrowheads="1"/>
          </p:cNvSpPr>
          <p:nvPr/>
        </p:nvSpPr>
        <p:spPr bwMode="auto">
          <a:xfrm>
            <a:off x="6693207" y="3844925"/>
            <a:ext cx="2665413" cy="1225550"/>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2400" dirty="0">
                <a:latin typeface="Arial Unicode MS" pitchFamily="34" charset="-128"/>
                <a:cs typeface="Arial" charset="0"/>
              </a:rPr>
              <a:t>Sistema General de Riesgos Profesionales</a:t>
            </a:r>
          </a:p>
        </p:txBody>
      </p:sp>
    </p:spTree>
    <p:extLst>
      <p:ext uri="{BB962C8B-B14F-4D97-AF65-F5344CB8AC3E}">
        <p14:creationId xmlns:p14="http://schemas.microsoft.com/office/powerpoint/2010/main" val="176674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p:cNvSpPr/>
          <p:nvPr/>
        </p:nvSpPr>
        <p:spPr>
          <a:xfrm>
            <a:off x="1242244" y="684287"/>
            <a:ext cx="8064896" cy="5693866"/>
          </a:xfrm>
          <a:prstGeom prst="rect">
            <a:avLst/>
          </a:prstGeom>
        </p:spPr>
        <p:txBody>
          <a:bodyPr wrap="square">
            <a:spAutoFit/>
          </a:bodyPr>
          <a:lstStyle/>
          <a:p>
            <a:pPr algn="just"/>
            <a:r>
              <a:rPr lang="es-CO" sz="2800" b="1" dirty="0"/>
              <a:t>SISTEMA GENERAL DE RIESGOS LABORALES: </a:t>
            </a:r>
            <a:r>
              <a:rPr lang="es-CO" sz="2800" dirty="0"/>
              <a:t>Es el conjunto de entidades públicas y privadas, normas y procedimientos, destinados a prevenir, proteger y atender a los trabajadores de los efectos de las enfermedades y los accidentes que puedan ocurrirles con ocasión o como consecuencia del trabajo que desarrollan.</a:t>
            </a:r>
          </a:p>
          <a:p>
            <a:pPr algn="just"/>
            <a:r>
              <a:rPr lang="es-CO" sz="2800" dirty="0"/>
              <a:t> </a:t>
            </a:r>
          </a:p>
          <a:p>
            <a:pPr algn="just"/>
            <a:r>
              <a:rPr lang="es-CO" sz="2800" dirty="0"/>
              <a:t>Las disposiciones vigentes de salud ocupacional relacionadas con la prevención de los accidentes de trabajo y enfermedades laborales y el mejoramiento de las condiciones de trabajo, hacen parte integrante del Sistema General de Riesgos Laborales.</a:t>
            </a:r>
          </a:p>
        </p:txBody>
      </p:sp>
    </p:spTree>
    <p:extLst>
      <p:ext uri="{BB962C8B-B14F-4D97-AF65-F5344CB8AC3E}">
        <p14:creationId xmlns:p14="http://schemas.microsoft.com/office/powerpoint/2010/main" val="43238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p:cNvSpPr/>
          <p:nvPr/>
        </p:nvSpPr>
        <p:spPr>
          <a:xfrm>
            <a:off x="1376496" y="1290992"/>
            <a:ext cx="7920880" cy="4401205"/>
          </a:xfrm>
          <a:prstGeom prst="rect">
            <a:avLst/>
          </a:prstGeom>
        </p:spPr>
        <p:txBody>
          <a:bodyPr wrap="square">
            <a:spAutoFit/>
          </a:bodyPr>
          <a:lstStyle/>
          <a:p>
            <a:pPr algn="just"/>
            <a:r>
              <a:rPr lang="es-CO" sz="2800" b="1" dirty="0"/>
              <a:t>SEGURIDAD Y SALUD EN EL TRABAJO :  </a:t>
            </a:r>
            <a:r>
              <a:rPr lang="es-CO" sz="2800" dirty="0"/>
              <a:t>definida como aquella disciplina que trata de la prevención de las lesiones y enfermedades causadas por las condiciones de trabajo, y de la protección y promoción de la salud de los trabajadores. Tiene por objeto mejorar las condiciones y el medio ambiente de trabajo, así como la salud en el trabajo, que conlleva la promoción y el mantenimiento del bienestar físico, mental y social de los trabajadores en todas las ocupaciones.</a:t>
            </a:r>
          </a:p>
        </p:txBody>
      </p:sp>
    </p:spTree>
    <p:extLst>
      <p:ext uri="{BB962C8B-B14F-4D97-AF65-F5344CB8AC3E}">
        <p14:creationId xmlns:p14="http://schemas.microsoft.com/office/powerpoint/2010/main" val="127625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 Grupo"/>
          <p:cNvGrpSpPr/>
          <p:nvPr/>
        </p:nvGrpSpPr>
        <p:grpSpPr>
          <a:xfrm>
            <a:off x="954212" y="1285848"/>
            <a:ext cx="8786812" cy="3929090"/>
            <a:chOff x="214313" y="2357430"/>
            <a:chExt cx="8786812" cy="3929090"/>
          </a:xfrm>
        </p:grpSpPr>
        <p:graphicFrame>
          <p:nvGraphicFramePr>
            <p:cNvPr id="3" name="11 Diagrama"/>
            <p:cNvGraphicFramePr/>
            <p:nvPr>
              <p:extLst>
                <p:ext uri="{D42A27DB-BD31-4B8C-83A1-F6EECF244321}">
                  <p14:modId xmlns:p14="http://schemas.microsoft.com/office/powerpoint/2010/main" val="3410808854"/>
                </p:ext>
              </p:extLst>
            </p:nvPr>
          </p:nvGraphicFramePr>
          <p:xfrm>
            <a:off x="1476396" y="2357430"/>
            <a:ext cx="609600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10 Grupo"/>
            <p:cNvGrpSpPr>
              <a:grpSpLocks/>
            </p:cNvGrpSpPr>
            <p:nvPr/>
          </p:nvGrpSpPr>
          <p:grpSpPr bwMode="auto">
            <a:xfrm>
              <a:off x="214313" y="4357688"/>
              <a:ext cx="1357312" cy="857250"/>
              <a:chOff x="214282" y="4357694"/>
              <a:chExt cx="1357322" cy="857256"/>
            </a:xfrm>
          </p:grpSpPr>
          <p:sp>
            <p:nvSpPr>
              <p:cNvPr id="8" name="16 Rectángulo redondeado"/>
              <p:cNvSpPr/>
              <p:nvPr/>
            </p:nvSpPr>
            <p:spPr>
              <a:xfrm>
                <a:off x="214282" y="4357694"/>
                <a:ext cx="1000132"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a:t>Hecho súbito</a:t>
                </a:r>
                <a:endParaRPr lang="es-CO"/>
              </a:p>
            </p:txBody>
          </p:sp>
          <p:sp>
            <p:nvSpPr>
              <p:cNvPr id="9" name="17 Triángulo isósceles"/>
              <p:cNvSpPr/>
              <p:nvPr/>
            </p:nvSpPr>
            <p:spPr>
              <a:xfrm rot="5400000">
                <a:off x="1217272" y="4679165"/>
                <a:ext cx="494350" cy="214314"/>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a:p>
            </p:txBody>
          </p:sp>
        </p:grpSp>
        <p:grpSp>
          <p:nvGrpSpPr>
            <p:cNvPr id="5" name="11 Grupo"/>
            <p:cNvGrpSpPr>
              <a:grpSpLocks/>
            </p:cNvGrpSpPr>
            <p:nvPr/>
          </p:nvGrpSpPr>
          <p:grpSpPr bwMode="auto">
            <a:xfrm>
              <a:off x="7500938" y="4357688"/>
              <a:ext cx="1500187" cy="857250"/>
              <a:chOff x="7500958" y="4357694"/>
              <a:chExt cx="1500166" cy="857256"/>
            </a:xfrm>
          </p:grpSpPr>
          <p:sp>
            <p:nvSpPr>
              <p:cNvPr id="6" name="14 Rectángulo redondeado"/>
              <p:cNvSpPr/>
              <p:nvPr/>
            </p:nvSpPr>
            <p:spPr>
              <a:xfrm>
                <a:off x="7858148" y="4357694"/>
                <a:ext cx="1142976"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a:t>Proceso lento</a:t>
                </a:r>
                <a:endParaRPr lang="es-CO"/>
              </a:p>
            </p:txBody>
          </p:sp>
          <p:sp>
            <p:nvSpPr>
              <p:cNvPr id="7" name="15 Triángulo isósceles"/>
              <p:cNvSpPr/>
              <p:nvPr/>
            </p:nvSpPr>
            <p:spPr>
              <a:xfrm rot="16200000">
                <a:off x="7360940" y="4679165"/>
                <a:ext cx="494350" cy="214314"/>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a:p>
            </p:txBody>
          </p:sp>
        </p:grpSp>
      </p:grpSp>
    </p:spTree>
    <p:extLst>
      <p:ext uri="{BB962C8B-B14F-4D97-AF65-F5344CB8AC3E}">
        <p14:creationId xmlns:p14="http://schemas.microsoft.com/office/powerpoint/2010/main" val="272600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898321" y="260648"/>
            <a:ext cx="8229600" cy="615115"/>
          </a:xfrm>
          <a:prstGeom prst="rect">
            <a:avLst/>
          </a:prstGeom>
        </p:spPr>
        <p:txBody>
          <a:bodyPr rtlCol="0">
            <a:normAutofit fontScale="77500" lnSpcReduction="200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dirty="0"/>
              <a:t>Accidente de trabajo</a:t>
            </a:r>
            <a:endParaRPr lang="es-CO" dirty="0"/>
          </a:p>
        </p:txBody>
      </p:sp>
      <p:pic>
        <p:nvPicPr>
          <p:cNvPr id="3" name="Picture 2"/>
          <p:cNvPicPr>
            <a:picLocks noChangeAspect="1" noChangeArrowheads="1"/>
          </p:cNvPicPr>
          <p:nvPr/>
        </p:nvPicPr>
        <p:blipFill>
          <a:blip r:embed="rId2" cstate="print"/>
          <a:srcRect/>
          <a:stretch>
            <a:fillRect/>
          </a:stretch>
        </p:blipFill>
        <p:spPr bwMode="auto">
          <a:xfrm>
            <a:off x="3977284" y="1776884"/>
            <a:ext cx="3548067" cy="35480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20 Llamada ovalada"/>
          <p:cNvSpPr/>
          <p:nvPr/>
        </p:nvSpPr>
        <p:spPr>
          <a:xfrm>
            <a:off x="7556285" y="745548"/>
            <a:ext cx="3143272" cy="2714644"/>
          </a:xfrm>
          <a:prstGeom prst="wedgeEllipseCallout">
            <a:avLst>
              <a:gd name="adj1" fmla="val -51652"/>
              <a:gd name="adj2" fmla="val 41788"/>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s-ES_tradnl" dirty="0">
                <a:solidFill>
                  <a:schemeClr val="tx1"/>
                </a:solidFill>
                <a:latin typeface="+mj-lt"/>
              </a:rPr>
              <a:t>El  que  se produzca durante el traslado de los trabajadores, cuando el transporte  lo  suministre el  empleador.</a:t>
            </a:r>
          </a:p>
        </p:txBody>
      </p:sp>
      <p:grpSp>
        <p:nvGrpSpPr>
          <p:cNvPr id="5" name="9 Grupo"/>
          <p:cNvGrpSpPr>
            <a:grpSpLocks/>
          </p:cNvGrpSpPr>
          <p:nvPr/>
        </p:nvGrpSpPr>
        <p:grpSpPr bwMode="auto">
          <a:xfrm>
            <a:off x="8082563" y="4467701"/>
            <a:ext cx="1357313" cy="857250"/>
            <a:chOff x="6715140" y="5143512"/>
            <a:chExt cx="1357322" cy="857256"/>
          </a:xfrm>
        </p:grpSpPr>
        <p:sp>
          <p:nvSpPr>
            <p:cNvPr id="6" name="22 Rectángulo redondeado"/>
            <p:cNvSpPr/>
            <p:nvPr/>
          </p:nvSpPr>
          <p:spPr>
            <a:xfrm>
              <a:off x="7072330" y="5143512"/>
              <a:ext cx="1000132"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dirty="0"/>
                <a:t>Hecho súbito</a:t>
              </a:r>
              <a:endParaRPr lang="es-CO" dirty="0"/>
            </a:p>
          </p:txBody>
        </p:sp>
        <p:sp>
          <p:nvSpPr>
            <p:cNvPr id="7" name="23 Triángulo isósceles"/>
            <p:cNvSpPr/>
            <p:nvPr/>
          </p:nvSpPr>
          <p:spPr>
            <a:xfrm rot="16200000">
              <a:off x="6575122" y="5464983"/>
              <a:ext cx="494350" cy="214314"/>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a:p>
          </p:txBody>
        </p:sp>
      </p:grpSp>
      <p:sp>
        <p:nvSpPr>
          <p:cNvPr id="8" name="19 Llamada ovalada"/>
          <p:cNvSpPr/>
          <p:nvPr/>
        </p:nvSpPr>
        <p:spPr>
          <a:xfrm>
            <a:off x="378148" y="3571876"/>
            <a:ext cx="3000396" cy="2714644"/>
          </a:xfrm>
          <a:prstGeom prst="wedgeEllipseCallout">
            <a:avLst>
              <a:gd name="adj1" fmla="val 66536"/>
              <a:gd name="adj2" fmla="val -11800"/>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dirty="0">
                <a:solidFill>
                  <a:schemeClr val="tx1"/>
                </a:solidFill>
                <a:latin typeface="+mj-lt"/>
              </a:rPr>
              <a:t>El que se produce durante la ejecución  de órdenes del empleador o de una labor bajo su autoridad, aún fuera del lugar y horas de trabajo.</a:t>
            </a:r>
            <a:endParaRPr lang="es-CO" dirty="0">
              <a:solidFill>
                <a:schemeClr val="tx1"/>
              </a:solidFill>
              <a:latin typeface="+mj-lt"/>
            </a:endParaRPr>
          </a:p>
        </p:txBody>
      </p:sp>
    </p:spTree>
    <p:extLst>
      <p:ext uri="{BB962C8B-B14F-4D97-AF65-F5344CB8AC3E}">
        <p14:creationId xmlns:p14="http://schemas.microsoft.com/office/powerpoint/2010/main" val="107375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1247509" y="251671"/>
            <a:ext cx="8229600" cy="857256"/>
          </a:xfrm>
          <a:prstGeom prst="rect">
            <a:avLst/>
          </a:prstGeom>
        </p:spPr>
        <p:txBody>
          <a:bodyPr rtlCol="0">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dirty="0"/>
              <a:t>Enfermedad profesional</a:t>
            </a:r>
            <a:endParaRPr lang="es-CO" dirty="0"/>
          </a:p>
        </p:txBody>
      </p:sp>
      <p:sp>
        <p:nvSpPr>
          <p:cNvPr id="3" name="14 Llamada ovalada"/>
          <p:cNvSpPr/>
          <p:nvPr/>
        </p:nvSpPr>
        <p:spPr>
          <a:xfrm>
            <a:off x="1501119" y="2469161"/>
            <a:ext cx="3714776" cy="2940864"/>
          </a:xfrm>
          <a:prstGeom prst="wedgeEllipseCallout">
            <a:avLst>
              <a:gd name="adj1" fmla="val 62513"/>
              <a:gd name="adj2" fmla="val -1067"/>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50000"/>
              </a:spcBef>
              <a:spcAft>
                <a:spcPts val="0"/>
              </a:spcAft>
              <a:defRPr/>
            </a:pPr>
            <a:r>
              <a:rPr lang="es-ES_tradnl" sz="2200" dirty="0">
                <a:solidFill>
                  <a:schemeClr val="tx1"/>
                </a:solidFill>
                <a:latin typeface="+mj-lt"/>
              </a:rPr>
              <a:t>Estado patológico que sobreviene como consecuencia de la clase de trabajo que se realiza o del medio donde se trabaja</a:t>
            </a:r>
          </a:p>
        </p:txBody>
      </p:sp>
      <p:pic>
        <p:nvPicPr>
          <p:cNvPr id="4" name="Picture 2"/>
          <p:cNvPicPr>
            <a:picLocks noChangeAspect="1" noChangeArrowheads="1"/>
          </p:cNvPicPr>
          <p:nvPr/>
        </p:nvPicPr>
        <p:blipFill>
          <a:blip r:embed="rId3" cstate="print"/>
          <a:srcRect/>
          <a:stretch>
            <a:fillRect/>
          </a:stretch>
        </p:blipFill>
        <p:spPr bwMode="auto">
          <a:xfrm>
            <a:off x="5727424" y="1537285"/>
            <a:ext cx="4447865" cy="35983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ángulo 4"/>
          <p:cNvSpPr/>
          <p:nvPr/>
        </p:nvSpPr>
        <p:spPr>
          <a:xfrm>
            <a:off x="1734355" y="1003805"/>
            <a:ext cx="6096000" cy="510845"/>
          </a:xfrm>
          <a:prstGeom prst="rect">
            <a:avLst/>
          </a:prstGeom>
        </p:spPr>
        <p:txBody>
          <a:bodyPr>
            <a:spAutoFit/>
          </a:bodyPr>
          <a:lstStyle/>
          <a:p>
            <a:pPr marL="12700">
              <a:lnSpc>
                <a:spcPts val="3779"/>
              </a:lnSpc>
              <a:spcBef>
                <a:spcPts val="189"/>
              </a:spcBef>
            </a:pPr>
            <a:r>
              <a:rPr lang="es-CO" b="1" dirty="0"/>
              <a:t>Definición: Articulo 4° Ley 1562 de 2012</a:t>
            </a:r>
          </a:p>
        </p:txBody>
      </p:sp>
    </p:spTree>
    <p:extLst>
      <p:ext uri="{BB962C8B-B14F-4D97-AF65-F5344CB8AC3E}">
        <p14:creationId xmlns:p14="http://schemas.microsoft.com/office/powerpoint/2010/main" val="6435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endParaRPr lang="es-CO" dirty="0"/>
          </a:p>
        </p:txBody>
      </p:sp>
      <p:pic>
        <p:nvPicPr>
          <p:cNvPr id="6" name="Picture 1"/>
          <p:cNvPicPr>
            <a:picLocks noChangeAspect="1" noChangeArrowheads="1"/>
          </p:cNvPicPr>
          <p:nvPr/>
        </p:nvPicPr>
        <p:blipFill>
          <a:blip r:embed="rId2"/>
          <a:srcRect l="20313" t="13044" r="20312" b="24593"/>
          <a:stretch>
            <a:fillRect/>
          </a:stretch>
        </p:blipFill>
        <p:spPr bwMode="auto">
          <a:xfrm>
            <a:off x="943220" y="2772178"/>
            <a:ext cx="8064896" cy="2304256"/>
          </a:xfrm>
          <a:prstGeom prst="rect">
            <a:avLst/>
          </a:prstGeom>
          <a:noFill/>
          <a:ln w="9525">
            <a:noFill/>
            <a:miter lim="800000"/>
            <a:headEnd/>
            <a:tailEnd/>
          </a:ln>
          <a:effectLst/>
        </p:spPr>
      </p:pic>
      <p:sp>
        <p:nvSpPr>
          <p:cNvPr id="7" name="3 Título"/>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s-CO" sz="2000" b="1" dirty="0">
                <a:solidFill>
                  <a:schemeClr val="tx1"/>
                </a:solidFill>
              </a:rPr>
              <a:t>El Gobierno Nacional, determinará, en forma periódica, las enfermedades que se consideran como laborales y en los casos en que una enfermedad no figure en la tabla de enfermedades laborales, pero se demuestre la relación de causalidad con los factores de riesgo ocupacionales será reconocida como enfermedad laboral, conforme lo establecido en las normas legales vigentes.</a:t>
            </a:r>
          </a:p>
        </p:txBody>
      </p:sp>
    </p:spTree>
    <p:extLst>
      <p:ext uri="{BB962C8B-B14F-4D97-AF65-F5344CB8AC3E}">
        <p14:creationId xmlns:p14="http://schemas.microsoft.com/office/powerpoint/2010/main" val="1291766382"/>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236</TotalTime>
  <Words>832</Words>
  <Application>Microsoft Office PowerPoint</Application>
  <PresentationFormat>Panorámica</PresentationFormat>
  <Paragraphs>58</Paragraphs>
  <Slides>20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arial</vt:lpstr>
      <vt:lpstr>Arial Unicode MS</vt:lpstr>
      <vt:lpstr>Calibri</vt:lpstr>
      <vt:lpstr>Times New Roman</vt:lpstr>
      <vt:lpstr>Trebuchet MS</vt:lpstr>
      <vt:lpstr>Wingdings 3</vt:lpstr>
      <vt:lpstr>Faceta</vt:lpstr>
      <vt:lpstr>ENFERMEDAD  LABORAL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Gobierno Nacional, determinará, en forma periódica, las enfermedades que se consideran como laborales y en los casos en que una enfermedad no figure en la tabla de enfermedades laborales, pero se demuestre la relación de causalidad con los factores de riesgo ocupacionales será reconocida como enfermedad laboral, conforme lo establecido en las normas legales vigentes.</vt:lpstr>
      <vt:lpstr>Presentación de PowerPoint</vt:lpstr>
      <vt:lpstr>Presentación de PowerPoint</vt:lpstr>
      <vt:lpstr>Presentación de PowerPoint</vt:lpstr>
      <vt:lpstr>Presentación de PowerPoint</vt:lpstr>
      <vt:lpstr>Presentación de PowerPoint</vt:lpstr>
      <vt:lpstr>Presentación de PowerPoint</vt:lpstr>
      <vt:lpstr>DEFINICION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 PROFESIONAL</dc:title>
  <dc:creator>mi_le42@hotmail.com</dc:creator>
  <cp:lastModifiedBy>Dominga Montaño</cp:lastModifiedBy>
  <cp:revision>14</cp:revision>
  <dcterms:created xsi:type="dcterms:W3CDTF">2017-11-20T01:48:15Z</dcterms:created>
  <dcterms:modified xsi:type="dcterms:W3CDTF">2018-04-03T15:31:30Z</dcterms:modified>
</cp:coreProperties>
</file>